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64" r:id="rId3"/>
    <p:sldId id="266" r:id="rId4"/>
    <p:sldId id="421" r:id="rId5"/>
    <p:sldId id="422" r:id="rId6"/>
    <p:sldId id="423" r:id="rId7"/>
    <p:sldId id="426" r:id="rId8"/>
    <p:sldId id="427" r:id="rId9"/>
    <p:sldId id="428" r:id="rId10"/>
    <p:sldId id="429" r:id="rId11"/>
    <p:sldId id="431" r:id="rId12"/>
    <p:sldId id="432" r:id="rId13"/>
    <p:sldId id="435" r:id="rId14"/>
    <p:sldId id="436" r:id="rId15"/>
    <p:sldId id="434" r:id="rId16"/>
    <p:sldId id="437" r:id="rId17"/>
    <p:sldId id="438" r:id="rId18"/>
    <p:sldId id="439" r:id="rId19"/>
    <p:sldId id="440" r:id="rId20"/>
    <p:sldId id="444" r:id="rId21"/>
    <p:sldId id="441" r:id="rId22"/>
    <p:sldId id="443" r:id="rId23"/>
    <p:sldId id="425" r:id="rId24"/>
    <p:sldId id="4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7"/>
    <p:restoredTop sz="96143"/>
  </p:normalViewPr>
  <p:slideViewPr>
    <p:cSldViewPr snapToGrid="0" snapToObjects="1">
      <p:cViewPr varScale="1">
        <p:scale>
          <a:sx n="127" d="100"/>
          <a:sy n="127" d="100"/>
        </p:scale>
        <p:origin x="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0B6BF-36C2-FE40-9D87-74A6571A2F6B}"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1C3B9-7C5A-544A-A12C-9D7873C13B78}" type="slidenum">
              <a:rPr lang="en-US" smtClean="0"/>
              <a:t>‹#›</a:t>
            </a:fld>
            <a:endParaRPr lang="en-US"/>
          </a:p>
        </p:txBody>
      </p:sp>
    </p:spTree>
    <p:extLst>
      <p:ext uri="{BB962C8B-B14F-4D97-AF65-F5344CB8AC3E}">
        <p14:creationId xmlns:p14="http://schemas.microsoft.com/office/powerpoint/2010/main" val="25692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62603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94966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4969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8558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1740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655420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85303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14655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09297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7181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0D5C3A-A955-5A40-9462-01A264051331}"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99514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0D5C3A-A955-5A40-9462-01A264051331}" type="datetimeFigureOut">
              <a:rPr lang="en-US" smtClean="0"/>
              <a:t>10/6/24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423382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D5C3A-A955-5A40-9462-01A264051331}" type="datetimeFigureOut">
              <a:rPr lang="en-US" smtClean="0"/>
              <a:t>10/6/24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85791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D5C3A-A955-5A40-9462-01A264051331}" type="datetimeFigureOut">
              <a:rPr lang="en-US" smtClean="0"/>
              <a:t>10/6/24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9400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76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49655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0D5C3A-A955-5A40-9462-01A264051331}" type="datetimeFigureOut">
              <a:rPr lang="en-US" smtClean="0"/>
              <a:t>10/6/24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95CEDF-D07B-A646-93C9-6161A8EFCBF1}" type="slidenum">
              <a:rPr lang="en-US" smtClean="0"/>
              <a:t>‹#›</a:t>
            </a:fld>
            <a:endParaRPr lang="en-US"/>
          </a:p>
        </p:txBody>
      </p:sp>
    </p:spTree>
    <p:extLst>
      <p:ext uri="{BB962C8B-B14F-4D97-AF65-F5344CB8AC3E}">
        <p14:creationId xmlns:p14="http://schemas.microsoft.com/office/powerpoint/2010/main" val="156017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itp.nyu.edu/physcomp/lessons/synchronous-serial-communication-the-basic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itp.nyu.edu/physcomp/lessons/synchronous-serial-communication-the-basics/"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parkfun.com/spi_signal_nam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electricaltechnology.org/2021/11/thermistor.htm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digikey.com/en/articles/quickly-create-an-accurate-thermistor-based-temperature-sensing-circuit"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haddsfordhistorical.wordpress.com/2015/07/25/mythbuster-friday-one-if-by-land-two-if-by-sea/"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61E575F1-F3B9-074C-99C2-7CB901C9A88B}"/>
              </a:ext>
            </a:extLst>
          </p:cNvPr>
          <p:cNvPicPr>
            <a:picLocks noChangeAspect="1"/>
          </p:cNvPicPr>
          <p:nvPr/>
        </p:nvPicPr>
        <p:blipFill rotWithShape="1">
          <a:blip r:embed="rId2">
            <a:duotone>
              <a:schemeClr val="accent1">
                <a:shade val="45000"/>
                <a:satMod val="135000"/>
              </a:schemeClr>
              <a:prstClr val="white"/>
            </a:duotone>
          </a:blip>
          <a:srcRect l="9091" t="6913" b="24906"/>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Parallelogram 12">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B2ABC6-AD3B-2241-B8A3-D8C6DB49EDE5}"/>
              </a:ext>
            </a:extLst>
          </p:cNvPr>
          <p:cNvSpPr>
            <a:spLocks noGrp="1"/>
          </p:cNvSpPr>
          <p:nvPr>
            <p:ph type="ctrTitle"/>
          </p:nvPr>
        </p:nvSpPr>
        <p:spPr>
          <a:xfrm>
            <a:off x="4791450" y="1678665"/>
            <a:ext cx="4482553" cy="2369131"/>
          </a:xfrm>
        </p:spPr>
        <p:txBody>
          <a:bodyPr>
            <a:normAutofit/>
          </a:bodyPr>
          <a:lstStyle/>
          <a:p>
            <a:r>
              <a:rPr lang="en-US" dirty="0"/>
              <a:t>OCN 479-001</a:t>
            </a:r>
          </a:p>
        </p:txBody>
      </p:sp>
      <p:sp>
        <p:nvSpPr>
          <p:cNvPr id="6" name="Subtitle 5">
            <a:extLst>
              <a:ext uri="{FF2B5EF4-FFF2-40B4-BE49-F238E27FC236}">
                <a16:creationId xmlns:a16="http://schemas.microsoft.com/office/drawing/2014/main" id="{8B8ADBDE-950C-468F-C348-F1BC534C09E3}"/>
              </a:ext>
            </a:extLst>
          </p:cNvPr>
          <p:cNvSpPr>
            <a:spLocks noGrp="1"/>
          </p:cNvSpPr>
          <p:nvPr>
            <p:ph type="subTitle" idx="1"/>
          </p:nvPr>
        </p:nvSpPr>
        <p:spPr>
          <a:xfrm>
            <a:off x="4788276" y="4050832"/>
            <a:ext cx="4485725" cy="1096899"/>
          </a:xfrm>
        </p:spPr>
        <p:txBody>
          <a:bodyPr>
            <a:normAutofit/>
          </a:bodyPr>
          <a:lstStyle/>
          <a:p>
            <a:r>
              <a:rPr lang="en-US" dirty="0"/>
              <a:t>Sensor communications</a:t>
            </a:r>
          </a:p>
          <a:p>
            <a:r>
              <a:rPr lang="en-US" dirty="0"/>
              <a:t>(Wired edition)</a:t>
            </a:r>
          </a:p>
          <a:p>
            <a:endParaRPr lang="en-US" dirty="0"/>
          </a:p>
        </p:txBody>
      </p:sp>
      <p:sp>
        <p:nvSpPr>
          <p:cNvPr id="25"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3363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Particle Argon “pinout”</a:t>
            </a: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a:solidFill>
                  <a:schemeClr val="bg1"/>
                </a:solidFill>
              </a:rPr>
              <a:t>If we want to transmit an 8-bit value…</a:t>
            </a:r>
          </a:p>
          <a:p>
            <a:r>
              <a:rPr lang="en-US">
                <a:solidFill>
                  <a:schemeClr val="bg1"/>
                </a:solidFill>
              </a:rPr>
              <a:t>2</a:t>
            </a:r>
            <a:r>
              <a:rPr lang="en-US" baseline="30000">
                <a:solidFill>
                  <a:schemeClr val="bg1"/>
                </a:solidFill>
              </a:rPr>
              <a:t>8</a:t>
            </a:r>
            <a:r>
              <a:rPr lang="en-US">
                <a:solidFill>
                  <a:schemeClr val="bg1"/>
                </a:solidFill>
              </a:rPr>
              <a:t> = 256</a:t>
            </a:r>
          </a:p>
          <a:p>
            <a:r>
              <a:rPr lang="en-US">
                <a:solidFill>
                  <a:schemeClr val="bg1"/>
                </a:solidFill>
              </a:rPr>
              <a:t>Value could range from 0–255 inclusive</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25996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fontScale="90000"/>
          </a:bodyPr>
          <a:lstStyle/>
          <a:p>
            <a:r>
              <a:rPr lang="en-US" sz="2700" dirty="0"/>
              <a:t>What if we want to transmit large numbers?</a:t>
            </a:r>
            <a:br>
              <a:rPr lang="en-US" sz="2700" dirty="0"/>
            </a:br>
            <a:r>
              <a:rPr lang="en-US" dirty="0"/>
              <a:t>Option 1: parallel</a:t>
            </a:r>
            <a:endParaRPr lang="en-US" dirty="0">
              <a:solidFill>
                <a:schemeClr val="bg1"/>
              </a:solidFill>
            </a:endParaRP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dirty="0">
                <a:solidFill>
                  <a:schemeClr val="bg1"/>
                </a:solidFill>
              </a:rPr>
              <a:t>Example: we have a temperature sensor and we want to send digital data from it to our microcontroller</a:t>
            </a:r>
          </a:p>
          <a:p>
            <a:r>
              <a:rPr lang="en-US" dirty="0">
                <a:solidFill>
                  <a:schemeClr val="bg1"/>
                </a:solidFill>
              </a:rPr>
              <a:t>Pick 8 pins</a:t>
            </a:r>
          </a:p>
          <a:p>
            <a:r>
              <a:rPr lang="en-US" dirty="0">
                <a:solidFill>
                  <a:schemeClr val="bg1"/>
                </a:solidFill>
              </a:rPr>
              <a:t>Simultaneously send your 0s and 1s on each of the 8 pins of the thermometer to each of the corresponding 8 pins on the MCU (microcontroller unit)</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A5F68A45-A45C-0FE5-F805-89C13C8AEE26}"/>
              </a:ext>
            </a:extLst>
          </p:cNvPr>
          <p:cNvSpPr/>
          <p:nvPr/>
        </p:nvSpPr>
        <p:spPr>
          <a:xfrm>
            <a:off x="6411074" y="2743200"/>
            <a:ext cx="441789" cy="846667"/>
          </a:xfrm>
          <a:prstGeom prst="rect">
            <a:avLst/>
          </a:prstGeom>
          <a:solidFill>
            <a:schemeClr val="accent1">
              <a:alpha val="3879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90A8EBD3-C38D-8FB6-FB0A-539D01D83A7C}"/>
              </a:ext>
            </a:extLst>
          </p:cNvPr>
          <p:cNvSpPr/>
          <p:nvPr/>
        </p:nvSpPr>
        <p:spPr>
          <a:xfrm>
            <a:off x="4426782" y="2743200"/>
            <a:ext cx="695775" cy="8466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cxnSp>
        <p:nvCxnSpPr>
          <p:cNvPr id="7" name="Straight Arrow Connector 6">
            <a:extLst>
              <a:ext uri="{FF2B5EF4-FFF2-40B4-BE49-F238E27FC236}">
                <a16:creationId xmlns:a16="http://schemas.microsoft.com/office/drawing/2014/main" id="{8C6ADCF7-44B3-B006-9C64-7EFCEF2E024B}"/>
              </a:ext>
            </a:extLst>
          </p:cNvPr>
          <p:cNvCxnSpPr>
            <a:cxnSpLocks/>
          </p:cNvCxnSpPr>
          <p:nvPr/>
        </p:nvCxnSpPr>
        <p:spPr>
          <a:xfrm>
            <a:off x="5531758" y="28197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17ABECF-F704-2053-E5B9-6892A0D097BD}"/>
              </a:ext>
            </a:extLst>
          </p:cNvPr>
          <p:cNvCxnSpPr>
            <a:cxnSpLocks/>
          </p:cNvCxnSpPr>
          <p:nvPr/>
        </p:nvCxnSpPr>
        <p:spPr>
          <a:xfrm>
            <a:off x="5531758" y="2938687"/>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5DF07B-FC32-D217-06F2-142C729B75A3}"/>
              </a:ext>
            </a:extLst>
          </p:cNvPr>
          <p:cNvCxnSpPr>
            <a:cxnSpLocks/>
          </p:cNvCxnSpPr>
          <p:nvPr/>
        </p:nvCxnSpPr>
        <p:spPr>
          <a:xfrm>
            <a:off x="5531758" y="303922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EC4301-B96B-B958-9585-E3150C546B46}"/>
              </a:ext>
            </a:extLst>
          </p:cNvPr>
          <p:cNvCxnSpPr>
            <a:cxnSpLocks/>
          </p:cNvCxnSpPr>
          <p:nvPr/>
        </p:nvCxnSpPr>
        <p:spPr>
          <a:xfrm>
            <a:off x="5531758" y="314375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EECA90-C20A-B30F-51CE-03DB9B78DA4B}"/>
              </a:ext>
            </a:extLst>
          </p:cNvPr>
          <p:cNvCxnSpPr>
            <a:cxnSpLocks/>
          </p:cNvCxnSpPr>
          <p:nvPr/>
        </p:nvCxnSpPr>
        <p:spPr>
          <a:xfrm>
            <a:off x="5531758" y="32443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D90A6-7AB7-EF3B-7941-8238013A2806}"/>
              </a:ext>
            </a:extLst>
          </p:cNvPr>
          <p:cNvCxnSpPr>
            <a:cxnSpLocks/>
          </p:cNvCxnSpPr>
          <p:nvPr/>
        </p:nvCxnSpPr>
        <p:spPr>
          <a:xfrm>
            <a:off x="5531758" y="334890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C4F55B-96C8-E3D6-44A2-C7D815F14670}"/>
              </a:ext>
            </a:extLst>
          </p:cNvPr>
          <p:cNvCxnSpPr>
            <a:cxnSpLocks/>
          </p:cNvCxnSpPr>
          <p:nvPr/>
        </p:nvCxnSpPr>
        <p:spPr>
          <a:xfrm>
            <a:off x="5531758" y="34494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3F7B1A-9F5E-0AF3-985D-25D25A953EBB}"/>
              </a:ext>
            </a:extLst>
          </p:cNvPr>
          <p:cNvCxnSpPr>
            <a:cxnSpLocks/>
          </p:cNvCxnSpPr>
          <p:nvPr/>
        </p:nvCxnSpPr>
        <p:spPr>
          <a:xfrm>
            <a:off x="5531758" y="35491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53DD83-172F-C693-93DE-739D3DD9DE33}"/>
              </a:ext>
            </a:extLst>
          </p:cNvPr>
          <p:cNvSpPr txBox="1"/>
          <p:nvPr/>
        </p:nvSpPr>
        <p:spPr>
          <a:xfrm>
            <a:off x="4210109" y="3015050"/>
            <a:ext cx="1113520" cy="261610"/>
          </a:xfrm>
          <a:prstGeom prst="rect">
            <a:avLst/>
          </a:prstGeom>
          <a:noFill/>
        </p:spPr>
        <p:txBody>
          <a:bodyPr wrap="square" rtlCol="0">
            <a:spAutoFit/>
          </a:bodyPr>
          <a:lstStyle/>
          <a:p>
            <a:pPr algn="ctr"/>
            <a:r>
              <a:rPr lang="en-US" sz="1100" dirty="0">
                <a:solidFill>
                  <a:schemeClr val="bg1"/>
                </a:solidFill>
              </a:rPr>
              <a:t>Thermometer</a:t>
            </a:r>
          </a:p>
        </p:txBody>
      </p:sp>
    </p:spTree>
    <p:extLst>
      <p:ext uri="{BB962C8B-B14F-4D97-AF65-F5344CB8AC3E}">
        <p14:creationId xmlns:p14="http://schemas.microsoft.com/office/powerpoint/2010/main" val="296013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fontScale="90000"/>
          </a:bodyPr>
          <a:lstStyle/>
          <a:p>
            <a:r>
              <a:rPr lang="en-US" sz="2700" dirty="0"/>
              <a:t>What if we want to transmit large numbers?</a:t>
            </a:r>
            <a:br>
              <a:rPr lang="en-US" sz="2700" dirty="0"/>
            </a:br>
            <a:r>
              <a:rPr lang="en-US" dirty="0"/>
              <a:t>Option 1: parallel</a:t>
            </a:r>
            <a:endParaRPr lang="en-US" dirty="0">
              <a:solidFill>
                <a:schemeClr val="bg1"/>
              </a:solidFill>
            </a:endParaRP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89"/>
            <a:ext cx="3973943" cy="4053943"/>
          </a:xfrm>
        </p:spPr>
        <p:txBody>
          <a:bodyPr vert="horz" lIns="91440" tIns="45720" rIns="91440" bIns="45720" rtlCol="0">
            <a:normAutofit/>
          </a:bodyPr>
          <a:lstStyle/>
          <a:p>
            <a:r>
              <a:rPr lang="en-US" dirty="0">
                <a:solidFill>
                  <a:schemeClr val="bg1"/>
                </a:solidFill>
              </a:rPr>
              <a:t>Example: we have a temperature sensor and we want to send digital data from it to our microcontroller</a:t>
            </a:r>
          </a:p>
          <a:p>
            <a:r>
              <a:rPr lang="en-US" dirty="0">
                <a:solidFill>
                  <a:schemeClr val="bg1"/>
                </a:solidFill>
              </a:rPr>
              <a:t>Pick 8 pins</a:t>
            </a:r>
          </a:p>
          <a:p>
            <a:r>
              <a:rPr lang="en-US" dirty="0">
                <a:solidFill>
                  <a:schemeClr val="bg1"/>
                </a:solidFill>
              </a:rPr>
              <a:t>Simultaneously send your 0s and 1s on each of the 8 pins of the thermometer to each of the corresponding 8 pins on the MCU (microcontroller unit)</a:t>
            </a:r>
          </a:p>
          <a:p>
            <a:r>
              <a:rPr lang="en-US" dirty="0">
                <a:solidFill>
                  <a:schemeClr val="bg1"/>
                </a:solidFill>
              </a:rPr>
              <a:t>Very inconvenient: lots of wires, lots of parallel processing</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A5F68A45-A45C-0FE5-F805-89C13C8AEE26}"/>
              </a:ext>
            </a:extLst>
          </p:cNvPr>
          <p:cNvSpPr/>
          <p:nvPr/>
        </p:nvSpPr>
        <p:spPr>
          <a:xfrm>
            <a:off x="6411074" y="2743200"/>
            <a:ext cx="441789" cy="846667"/>
          </a:xfrm>
          <a:prstGeom prst="rect">
            <a:avLst/>
          </a:prstGeom>
          <a:solidFill>
            <a:schemeClr val="accent1">
              <a:alpha val="3879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Diamond 4">
            <a:extLst>
              <a:ext uri="{FF2B5EF4-FFF2-40B4-BE49-F238E27FC236}">
                <a16:creationId xmlns:a16="http://schemas.microsoft.com/office/drawing/2014/main" id="{90A8EBD3-C38D-8FB6-FB0A-539D01D83A7C}"/>
              </a:ext>
            </a:extLst>
          </p:cNvPr>
          <p:cNvSpPr/>
          <p:nvPr/>
        </p:nvSpPr>
        <p:spPr>
          <a:xfrm>
            <a:off x="4426782" y="2743200"/>
            <a:ext cx="695775" cy="8466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7" name="Straight Arrow Connector 6">
            <a:extLst>
              <a:ext uri="{FF2B5EF4-FFF2-40B4-BE49-F238E27FC236}">
                <a16:creationId xmlns:a16="http://schemas.microsoft.com/office/drawing/2014/main" id="{8C6ADCF7-44B3-B006-9C64-7EFCEF2E024B}"/>
              </a:ext>
            </a:extLst>
          </p:cNvPr>
          <p:cNvCxnSpPr>
            <a:cxnSpLocks/>
          </p:cNvCxnSpPr>
          <p:nvPr/>
        </p:nvCxnSpPr>
        <p:spPr>
          <a:xfrm>
            <a:off x="5531758" y="28197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17ABECF-F704-2053-E5B9-6892A0D097BD}"/>
              </a:ext>
            </a:extLst>
          </p:cNvPr>
          <p:cNvCxnSpPr>
            <a:cxnSpLocks/>
          </p:cNvCxnSpPr>
          <p:nvPr/>
        </p:nvCxnSpPr>
        <p:spPr>
          <a:xfrm>
            <a:off x="5531758" y="2938687"/>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5DF07B-FC32-D217-06F2-142C729B75A3}"/>
              </a:ext>
            </a:extLst>
          </p:cNvPr>
          <p:cNvCxnSpPr>
            <a:cxnSpLocks/>
          </p:cNvCxnSpPr>
          <p:nvPr/>
        </p:nvCxnSpPr>
        <p:spPr>
          <a:xfrm>
            <a:off x="5531758" y="303922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EC4301-B96B-B958-9585-E3150C546B46}"/>
              </a:ext>
            </a:extLst>
          </p:cNvPr>
          <p:cNvCxnSpPr>
            <a:cxnSpLocks/>
          </p:cNvCxnSpPr>
          <p:nvPr/>
        </p:nvCxnSpPr>
        <p:spPr>
          <a:xfrm>
            <a:off x="5531758" y="314375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EECA90-C20A-B30F-51CE-03DB9B78DA4B}"/>
              </a:ext>
            </a:extLst>
          </p:cNvPr>
          <p:cNvCxnSpPr>
            <a:cxnSpLocks/>
          </p:cNvCxnSpPr>
          <p:nvPr/>
        </p:nvCxnSpPr>
        <p:spPr>
          <a:xfrm>
            <a:off x="5531758" y="32443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D90A6-7AB7-EF3B-7941-8238013A2806}"/>
              </a:ext>
            </a:extLst>
          </p:cNvPr>
          <p:cNvCxnSpPr>
            <a:cxnSpLocks/>
          </p:cNvCxnSpPr>
          <p:nvPr/>
        </p:nvCxnSpPr>
        <p:spPr>
          <a:xfrm>
            <a:off x="5531758" y="334890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C4F55B-96C8-E3D6-44A2-C7D815F14670}"/>
              </a:ext>
            </a:extLst>
          </p:cNvPr>
          <p:cNvCxnSpPr>
            <a:cxnSpLocks/>
          </p:cNvCxnSpPr>
          <p:nvPr/>
        </p:nvCxnSpPr>
        <p:spPr>
          <a:xfrm>
            <a:off x="5531758" y="34494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3F7B1A-9F5E-0AF3-985D-25D25A953EBB}"/>
              </a:ext>
            </a:extLst>
          </p:cNvPr>
          <p:cNvCxnSpPr>
            <a:cxnSpLocks/>
          </p:cNvCxnSpPr>
          <p:nvPr/>
        </p:nvCxnSpPr>
        <p:spPr>
          <a:xfrm>
            <a:off x="5531758" y="35491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53DD83-172F-C693-93DE-739D3DD9DE33}"/>
              </a:ext>
            </a:extLst>
          </p:cNvPr>
          <p:cNvSpPr txBox="1"/>
          <p:nvPr/>
        </p:nvSpPr>
        <p:spPr>
          <a:xfrm>
            <a:off x="4210109" y="3015050"/>
            <a:ext cx="111352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Thermometer</a:t>
            </a:r>
          </a:p>
        </p:txBody>
      </p:sp>
    </p:spTree>
    <p:extLst>
      <p:ext uri="{BB962C8B-B14F-4D97-AF65-F5344CB8AC3E}">
        <p14:creationId xmlns:p14="http://schemas.microsoft.com/office/powerpoint/2010/main" val="368855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3400" kern="1200">
                <a:solidFill>
                  <a:schemeClr val="accent1"/>
                </a:solidFill>
                <a:latin typeface="+mj-lt"/>
                <a:ea typeface="+mj-ea"/>
                <a:cs typeface="+mj-cs"/>
              </a:rPr>
              <a:t>Option 2:</a:t>
            </a:r>
            <a:br>
              <a:rPr lang="en-US" sz="3400" kern="1200">
                <a:solidFill>
                  <a:schemeClr val="accent1"/>
                </a:solidFill>
                <a:latin typeface="+mj-lt"/>
                <a:ea typeface="+mj-ea"/>
                <a:cs typeface="+mj-cs"/>
              </a:rPr>
            </a:br>
            <a:r>
              <a:rPr lang="en-US" sz="3400" kern="1200">
                <a:solidFill>
                  <a:schemeClr val="accent1"/>
                </a:solidFill>
                <a:latin typeface="+mj-lt"/>
                <a:ea typeface="+mj-ea"/>
                <a:cs typeface="+mj-cs"/>
              </a:rPr>
              <a:t>Serial</a:t>
            </a:r>
          </a:p>
        </p:txBody>
      </p:sp>
      <p:sp>
        <p:nvSpPr>
          <p:cNvPr id="3" name="Content Placeholder 2">
            <a:extLst>
              <a:ext uri="{FF2B5EF4-FFF2-40B4-BE49-F238E27FC236}">
                <a16:creationId xmlns:a16="http://schemas.microsoft.com/office/drawing/2014/main" id="{E31C68CB-F289-9AAD-D1B5-7CE1C46E534B}"/>
              </a:ext>
            </a:extLst>
          </p:cNvPr>
          <p:cNvSpPr>
            <a:spLocks noGrp="1"/>
          </p:cNvSpPr>
          <p:nvPr>
            <p:ph sz="half" idx="2"/>
          </p:nvPr>
        </p:nvSpPr>
        <p:spPr>
          <a:xfrm>
            <a:off x="1674795" y="5659655"/>
            <a:ext cx="7599205" cy="611896"/>
          </a:xfrm>
        </p:spPr>
        <p:txBody>
          <a:bodyPr vert="horz" lIns="91440" tIns="45720" rIns="91440" bIns="45720" rtlCol="0" anchor="t">
            <a:normAutofit fontScale="92500" lnSpcReduction="20000"/>
          </a:bodyPr>
          <a:lstStyle/>
          <a:p>
            <a:pPr marL="0" indent="0">
              <a:lnSpc>
                <a:spcPct val="90000"/>
              </a:lnSpc>
              <a:buNone/>
            </a:pPr>
            <a:r>
              <a:rPr lang="en-US" dirty="0">
                <a:solidFill>
                  <a:schemeClr val="tx1">
                    <a:lumMod val="50000"/>
                    <a:lumOff val="50000"/>
                  </a:schemeClr>
                </a:solidFill>
              </a:rPr>
              <a:t>Use one wire and pulse it up (1/HIGH/True) and down (0/LOW/False)</a:t>
            </a:r>
          </a:p>
          <a:p>
            <a:pPr marL="0" indent="0">
              <a:lnSpc>
                <a:spcPct val="90000"/>
              </a:lnSpc>
              <a:buNone/>
            </a:pPr>
            <a:r>
              <a:rPr lang="en-US" dirty="0">
                <a:solidFill>
                  <a:schemeClr val="tx1">
                    <a:lumMod val="50000"/>
                    <a:lumOff val="50000"/>
                  </a:schemeClr>
                </a:solidFill>
              </a:rPr>
              <a:t>1 ≈ 3.3 V; 0 ≈ 0 V</a:t>
            </a:r>
          </a:p>
        </p:txBody>
      </p:sp>
      <p:pic>
        <p:nvPicPr>
          <p:cNvPr id="5" name="Picture 2" descr="Synchronous Serial Communication: The Basics – ITP Physical Computing">
            <a:extLst>
              <a:ext uri="{FF2B5EF4-FFF2-40B4-BE49-F238E27FC236}">
                <a16:creationId xmlns:a16="http://schemas.microsoft.com/office/drawing/2014/main" id="{B6610055-CF69-07AE-5471-65EFBDC33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46" r="52510" b="26425"/>
          <a:stretch/>
        </p:blipFill>
        <p:spPr bwMode="auto">
          <a:xfrm>
            <a:off x="1600201" y="2493784"/>
            <a:ext cx="7625162" cy="175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6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3400" kern="1200">
                <a:solidFill>
                  <a:schemeClr val="accent1"/>
                </a:solidFill>
                <a:latin typeface="+mj-lt"/>
                <a:ea typeface="+mj-ea"/>
                <a:cs typeface="+mj-cs"/>
              </a:rPr>
              <a:t>Option 2:</a:t>
            </a:r>
            <a:br>
              <a:rPr lang="en-US" sz="3400" kern="1200">
                <a:solidFill>
                  <a:schemeClr val="accent1"/>
                </a:solidFill>
                <a:latin typeface="+mj-lt"/>
                <a:ea typeface="+mj-ea"/>
                <a:cs typeface="+mj-cs"/>
              </a:rPr>
            </a:br>
            <a:r>
              <a:rPr lang="en-US" sz="3400" kern="1200">
                <a:solidFill>
                  <a:schemeClr val="accent1"/>
                </a:solidFill>
                <a:latin typeface="+mj-lt"/>
                <a:ea typeface="+mj-ea"/>
                <a:cs typeface="+mj-cs"/>
              </a:rPr>
              <a:t>Serial</a:t>
            </a:r>
          </a:p>
        </p:txBody>
      </p:sp>
      <p:sp>
        <p:nvSpPr>
          <p:cNvPr id="3" name="Content Placeholder 2">
            <a:extLst>
              <a:ext uri="{FF2B5EF4-FFF2-40B4-BE49-F238E27FC236}">
                <a16:creationId xmlns:a16="http://schemas.microsoft.com/office/drawing/2014/main" id="{E31C68CB-F289-9AAD-D1B5-7CE1C46E534B}"/>
              </a:ext>
            </a:extLst>
          </p:cNvPr>
          <p:cNvSpPr>
            <a:spLocks noGrp="1"/>
          </p:cNvSpPr>
          <p:nvPr>
            <p:ph sz="half" idx="2"/>
          </p:nvPr>
        </p:nvSpPr>
        <p:spPr>
          <a:xfrm>
            <a:off x="1674795" y="5659655"/>
            <a:ext cx="7599205" cy="611896"/>
          </a:xfrm>
        </p:spPr>
        <p:txBody>
          <a:bodyPr vert="horz" lIns="91440" tIns="45720" rIns="91440" bIns="45720" rtlCol="0" anchor="t">
            <a:normAutofit fontScale="77500" lnSpcReduction="20000"/>
          </a:bodyPr>
          <a:lstStyle/>
          <a:p>
            <a:pPr marL="0" indent="0">
              <a:lnSpc>
                <a:spcPct val="90000"/>
              </a:lnSpc>
              <a:buNone/>
            </a:pPr>
            <a:r>
              <a:rPr lang="en-US" dirty="0">
                <a:solidFill>
                  <a:schemeClr val="tx1">
                    <a:lumMod val="50000"/>
                    <a:lumOff val="50000"/>
                  </a:schemeClr>
                </a:solidFill>
              </a:rPr>
              <a:t>MAJOR (POTENTIAL) PROBLEM: how do we know how many consecutive 0s or 1s we have? </a:t>
            </a:r>
          </a:p>
          <a:p>
            <a:pPr marL="0" indent="0">
              <a:lnSpc>
                <a:spcPct val="90000"/>
              </a:lnSpc>
              <a:buNone/>
            </a:pPr>
            <a:r>
              <a:rPr lang="en-US" dirty="0">
                <a:solidFill>
                  <a:schemeClr val="tx1">
                    <a:lumMod val="50000"/>
                    <a:lumOff val="50000"/>
                  </a:schemeClr>
                </a:solidFill>
              </a:rPr>
              <a:t>I.e., the code above is 11010001. But how do we know it’s not 1111001100000011?</a:t>
            </a:r>
          </a:p>
        </p:txBody>
      </p:sp>
      <p:pic>
        <p:nvPicPr>
          <p:cNvPr id="5" name="Picture 2" descr="Synchronous Serial Communication: The Basics – ITP Physical Computing">
            <a:extLst>
              <a:ext uri="{FF2B5EF4-FFF2-40B4-BE49-F238E27FC236}">
                <a16:creationId xmlns:a16="http://schemas.microsoft.com/office/drawing/2014/main" id="{B6610055-CF69-07AE-5471-65EFBDC33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46" r="52510" b="26425"/>
          <a:stretch/>
        </p:blipFill>
        <p:spPr bwMode="auto">
          <a:xfrm>
            <a:off x="1600201" y="2493784"/>
            <a:ext cx="7625162" cy="175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2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p:txBody>
          <a:bodyPr/>
          <a:lstStyle/>
          <a:p>
            <a:r>
              <a:rPr lang="en-US" dirty="0"/>
              <a:t>Option 2:</a:t>
            </a:r>
            <a:br>
              <a:rPr lang="en-US" dirty="0"/>
            </a:br>
            <a:r>
              <a:rPr lang="en-US" dirty="0"/>
              <a:t>Serial</a:t>
            </a:r>
          </a:p>
        </p:txBody>
      </p:sp>
      <p:pic>
        <p:nvPicPr>
          <p:cNvPr id="9218" name="Picture 2" descr="Synchronous Serial Communication: The Basics – ITP Physical Computing">
            <a:extLst>
              <a:ext uri="{FF2B5EF4-FFF2-40B4-BE49-F238E27FC236}">
                <a16:creationId xmlns:a16="http://schemas.microsoft.com/office/drawing/2014/main" id="{7FFCFB11-4B63-9F6E-9006-DD2E14C5EBB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707" r="52156" b="26242"/>
          <a:stretch/>
        </p:blipFill>
        <p:spPr bwMode="auto">
          <a:xfrm>
            <a:off x="677863" y="2981739"/>
            <a:ext cx="4112798" cy="2027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D4967C-C199-0EFE-AF44-873126C90BF7}"/>
              </a:ext>
            </a:extLst>
          </p:cNvPr>
          <p:cNvSpPr txBox="1">
            <a:spLocks/>
          </p:cNvSpPr>
          <p:nvPr/>
        </p:nvSpPr>
        <p:spPr>
          <a:xfrm>
            <a:off x="1674795" y="5659655"/>
            <a:ext cx="7599205" cy="6118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dirty="0">
                <a:solidFill>
                  <a:schemeClr val="tx1">
                    <a:lumMod val="50000"/>
                    <a:lumOff val="50000"/>
                  </a:schemeClr>
                </a:solidFill>
              </a:rPr>
              <a:t>SOLUTION: use a second wire to send a clock (just regularly alternating 0s and 1s)</a:t>
            </a:r>
          </a:p>
        </p:txBody>
      </p:sp>
      <p:sp>
        <p:nvSpPr>
          <p:cNvPr id="5" name="TextBox 4">
            <a:extLst>
              <a:ext uri="{FF2B5EF4-FFF2-40B4-BE49-F238E27FC236}">
                <a16:creationId xmlns:a16="http://schemas.microsoft.com/office/drawing/2014/main" id="{37AAF5FC-9134-A2F0-947B-99FE1B5130EF}"/>
              </a:ext>
            </a:extLst>
          </p:cNvPr>
          <p:cNvSpPr txBox="1"/>
          <p:nvPr/>
        </p:nvSpPr>
        <p:spPr>
          <a:xfrm>
            <a:off x="1674795" y="6211669"/>
            <a:ext cx="6097656" cy="646331"/>
          </a:xfrm>
          <a:prstGeom prst="rect">
            <a:avLst/>
          </a:prstGeom>
          <a:noFill/>
        </p:spPr>
        <p:txBody>
          <a:bodyPr wrap="square">
            <a:spAutoFit/>
          </a:bodyPr>
          <a:lstStyle/>
          <a:p>
            <a:r>
              <a:rPr lang="en-US" dirty="0">
                <a:hlinkClick r:id="rId3"/>
              </a:rPr>
              <a:t>https://itp.nyu.edu/physcomp/lessons/synchronous-serial-communication-the-basics/</a:t>
            </a:r>
            <a:r>
              <a:rPr lang="en-US" dirty="0"/>
              <a:t> </a:t>
            </a:r>
          </a:p>
        </p:txBody>
      </p:sp>
    </p:spTree>
    <p:extLst>
      <p:ext uri="{BB962C8B-B14F-4D97-AF65-F5344CB8AC3E}">
        <p14:creationId xmlns:p14="http://schemas.microsoft.com/office/powerpoint/2010/main" val="150824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1F3C-050A-33C5-D07B-D2F9778B03BB}"/>
              </a:ext>
            </a:extLst>
          </p:cNvPr>
          <p:cNvSpPr>
            <a:spLocks noGrp="1"/>
          </p:cNvSpPr>
          <p:nvPr>
            <p:ph type="title"/>
          </p:nvPr>
        </p:nvSpPr>
        <p:spPr/>
        <p:txBody>
          <a:bodyPr/>
          <a:lstStyle/>
          <a:p>
            <a:r>
              <a:rPr lang="en-US" dirty="0"/>
              <a:t>Serial wins, but different flavors</a:t>
            </a:r>
          </a:p>
        </p:txBody>
      </p:sp>
      <p:sp>
        <p:nvSpPr>
          <p:cNvPr id="3" name="Content Placeholder 2">
            <a:extLst>
              <a:ext uri="{FF2B5EF4-FFF2-40B4-BE49-F238E27FC236}">
                <a16:creationId xmlns:a16="http://schemas.microsoft.com/office/drawing/2014/main" id="{B6692E8E-B77E-E2C0-D03A-32DD2AC5ADD8}"/>
              </a:ext>
            </a:extLst>
          </p:cNvPr>
          <p:cNvSpPr>
            <a:spLocks noGrp="1"/>
          </p:cNvSpPr>
          <p:nvPr>
            <p:ph idx="1"/>
          </p:nvPr>
        </p:nvSpPr>
        <p:spPr/>
        <p:txBody>
          <a:bodyPr/>
          <a:lstStyle/>
          <a:p>
            <a:r>
              <a:rPr lang="en-US" dirty="0"/>
              <a:t>SPI: Serial peripheral interface</a:t>
            </a:r>
          </a:p>
          <a:p>
            <a:r>
              <a:rPr lang="en-US" dirty="0"/>
              <a:t>I2C: Inter-inter communications</a:t>
            </a:r>
          </a:p>
          <a:p>
            <a:r>
              <a:rPr lang="en-US" dirty="0"/>
              <a:t>UART: Universal asynchronous receive/transmit</a:t>
            </a:r>
          </a:p>
          <a:p>
            <a:pPr lvl="1"/>
            <a:r>
              <a:rPr lang="en-US" dirty="0"/>
              <a:t>TTL, RS232</a:t>
            </a:r>
          </a:p>
          <a:p>
            <a:r>
              <a:rPr lang="en-US" dirty="0"/>
              <a:t>SDI-12</a:t>
            </a:r>
          </a:p>
          <a:p>
            <a:endParaRPr lang="en-US" dirty="0"/>
          </a:p>
          <a:p>
            <a:endParaRPr lang="en-US" dirty="0"/>
          </a:p>
        </p:txBody>
      </p:sp>
    </p:spTree>
    <p:extLst>
      <p:ext uri="{BB962C8B-B14F-4D97-AF65-F5344CB8AC3E}">
        <p14:creationId xmlns:p14="http://schemas.microsoft.com/office/powerpoint/2010/main" val="4106788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1F3C-050A-33C5-D07B-D2F9778B03BB}"/>
              </a:ext>
            </a:extLst>
          </p:cNvPr>
          <p:cNvSpPr>
            <a:spLocks noGrp="1"/>
          </p:cNvSpPr>
          <p:nvPr>
            <p:ph type="title"/>
          </p:nvPr>
        </p:nvSpPr>
        <p:spPr/>
        <p:txBody>
          <a:bodyPr/>
          <a:lstStyle/>
          <a:p>
            <a:r>
              <a:rPr lang="en-US" dirty="0"/>
              <a:t>Serial wins, but different flavors</a:t>
            </a:r>
          </a:p>
        </p:txBody>
      </p:sp>
      <p:sp>
        <p:nvSpPr>
          <p:cNvPr id="3" name="Content Placeholder 2">
            <a:extLst>
              <a:ext uri="{FF2B5EF4-FFF2-40B4-BE49-F238E27FC236}">
                <a16:creationId xmlns:a16="http://schemas.microsoft.com/office/drawing/2014/main" id="{B6692E8E-B77E-E2C0-D03A-32DD2AC5ADD8}"/>
              </a:ext>
            </a:extLst>
          </p:cNvPr>
          <p:cNvSpPr>
            <a:spLocks noGrp="1"/>
          </p:cNvSpPr>
          <p:nvPr>
            <p:ph idx="1"/>
          </p:nvPr>
        </p:nvSpPr>
        <p:spPr/>
        <p:txBody>
          <a:bodyPr>
            <a:normAutofit lnSpcReduction="10000"/>
          </a:bodyPr>
          <a:lstStyle/>
          <a:p>
            <a:r>
              <a:rPr lang="en-US" dirty="0"/>
              <a:t>SPI: Serial peripheral interface</a:t>
            </a:r>
          </a:p>
          <a:p>
            <a:r>
              <a:rPr lang="en-US" dirty="0"/>
              <a:t>I2C: Inter-inter communications</a:t>
            </a:r>
          </a:p>
          <a:p>
            <a:r>
              <a:rPr lang="en-US" dirty="0"/>
              <a:t>UART: Universal asynchronous receive/transmit</a:t>
            </a:r>
          </a:p>
          <a:p>
            <a:endParaRPr lang="en-US" dirty="0"/>
          </a:p>
          <a:p>
            <a:r>
              <a:rPr lang="en-US" dirty="0"/>
              <a:t>99% of people you work with in sensor applications will just refer to all of this (and more) as serial comms</a:t>
            </a:r>
          </a:p>
          <a:p>
            <a:endParaRPr lang="en-US" dirty="0"/>
          </a:p>
          <a:p>
            <a:r>
              <a:rPr lang="en-US" dirty="0"/>
              <a:t>In our work, we’ll use soldered/breadboarded wires</a:t>
            </a:r>
          </a:p>
          <a:p>
            <a:r>
              <a:rPr lang="en-US" dirty="0"/>
              <a:t>Could also use an RS-232 cable, RS-485 cable, Ethernet cable, …</a:t>
            </a:r>
          </a:p>
          <a:p>
            <a:r>
              <a:rPr lang="en-US" dirty="0"/>
              <a:t>These protocols have additional details that we won’t cover this semester, but look up if you need them for your device (</a:t>
            </a:r>
            <a:r>
              <a:rPr lang="en-US"/>
              <a:t>or interest or job)!</a:t>
            </a:r>
            <a:endParaRPr lang="en-US" dirty="0"/>
          </a:p>
        </p:txBody>
      </p:sp>
    </p:spTree>
    <p:extLst>
      <p:ext uri="{BB962C8B-B14F-4D97-AF65-F5344CB8AC3E}">
        <p14:creationId xmlns:p14="http://schemas.microsoft.com/office/powerpoint/2010/main" val="383716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5FBE-975B-B85A-0A52-26027A08C6CD}"/>
              </a:ext>
            </a:extLst>
          </p:cNvPr>
          <p:cNvSpPr>
            <a:spLocks noGrp="1"/>
          </p:cNvSpPr>
          <p:nvPr>
            <p:ph type="title"/>
          </p:nvPr>
        </p:nvSpPr>
        <p:spPr/>
        <p:txBody>
          <a:bodyPr>
            <a:normAutofit/>
          </a:bodyPr>
          <a:lstStyle/>
          <a:p>
            <a:r>
              <a:rPr lang="en-US" dirty="0"/>
              <a:t>Serial: two more challenges</a:t>
            </a:r>
            <a:br>
              <a:rPr lang="en-US" dirty="0"/>
            </a:br>
            <a:r>
              <a:rPr lang="en-US" dirty="0"/>
              <a:t>1. </a:t>
            </a:r>
            <a:r>
              <a:rPr lang="en-US" sz="2800" dirty="0"/>
              <a:t>What if we want two-way comms? </a:t>
            </a:r>
            <a:endParaRPr lang="en-US" dirty="0"/>
          </a:p>
        </p:txBody>
      </p:sp>
      <p:pic>
        <p:nvPicPr>
          <p:cNvPr id="14338" name="Picture 2" descr="Diagram of SPI synchronous serial communication between a microcontroller and three peripheral devices. There are three lines which connect the microcontroller to all three peripherals. They are labeled SDI (serial data in to controller), SDO (serial data out from controller), and SCLK. There are an additional three lines, each going directly from the microcontroller to each peripheral, labeled CS1 (chip select 1), CS2, and CS3.">
            <a:extLst>
              <a:ext uri="{FF2B5EF4-FFF2-40B4-BE49-F238E27FC236}">
                <a16:creationId xmlns:a16="http://schemas.microsoft.com/office/drawing/2014/main" id="{747B7DA0-C897-EB48-950F-3AEAE3F847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06964" y="2160588"/>
            <a:ext cx="3724860" cy="388143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D175300-7052-9AD2-AD2F-E77C8CAB4116}"/>
              </a:ext>
            </a:extLst>
          </p:cNvPr>
          <p:cNvSpPr>
            <a:spLocks noGrp="1"/>
          </p:cNvSpPr>
          <p:nvPr>
            <p:ph sz="half" idx="2"/>
          </p:nvPr>
        </p:nvSpPr>
        <p:spPr/>
        <p:txBody>
          <a:bodyPr/>
          <a:lstStyle/>
          <a:p>
            <a:r>
              <a:rPr lang="en-US" dirty="0"/>
              <a:t>Use one serial data in (SDI) wire</a:t>
            </a:r>
          </a:p>
          <a:p>
            <a:r>
              <a:rPr lang="en-US" dirty="0"/>
              <a:t>One serial data out (SDO) wire</a:t>
            </a:r>
          </a:p>
          <a:p>
            <a:endParaRPr lang="en-US" dirty="0"/>
          </a:p>
        </p:txBody>
      </p:sp>
      <p:cxnSp>
        <p:nvCxnSpPr>
          <p:cNvPr id="5" name="Straight Arrow Connector 4">
            <a:extLst>
              <a:ext uri="{FF2B5EF4-FFF2-40B4-BE49-F238E27FC236}">
                <a16:creationId xmlns:a16="http://schemas.microsoft.com/office/drawing/2014/main" id="{78B0FA1C-1536-98A6-B1AE-0744F7CBF56C}"/>
              </a:ext>
            </a:extLst>
          </p:cNvPr>
          <p:cNvCxnSpPr>
            <a:cxnSpLocks/>
          </p:cNvCxnSpPr>
          <p:nvPr/>
        </p:nvCxnSpPr>
        <p:spPr>
          <a:xfrm>
            <a:off x="1347384" y="25911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4834C1D-BDDC-06DF-49BF-29A14C60E165}"/>
              </a:ext>
            </a:extLst>
          </p:cNvPr>
          <p:cNvCxnSpPr>
            <a:cxnSpLocks/>
          </p:cNvCxnSpPr>
          <p:nvPr/>
        </p:nvCxnSpPr>
        <p:spPr>
          <a:xfrm>
            <a:off x="1347384" y="2770103"/>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2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5FBE-975B-B85A-0A52-26027A08C6CD}"/>
              </a:ext>
            </a:extLst>
          </p:cNvPr>
          <p:cNvSpPr>
            <a:spLocks noGrp="1"/>
          </p:cNvSpPr>
          <p:nvPr>
            <p:ph type="title"/>
          </p:nvPr>
        </p:nvSpPr>
        <p:spPr/>
        <p:txBody>
          <a:bodyPr>
            <a:normAutofit/>
          </a:bodyPr>
          <a:lstStyle/>
          <a:p>
            <a:r>
              <a:rPr lang="en-US" dirty="0"/>
              <a:t>Serial: two more challenges</a:t>
            </a:r>
            <a:br>
              <a:rPr lang="en-US" dirty="0"/>
            </a:br>
            <a:r>
              <a:rPr lang="en-US" dirty="0"/>
              <a:t>2. </a:t>
            </a:r>
            <a:r>
              <a:rPr lang="en-US" sz="2800" dirty="0"/>
              <a:t>What if we want multiple sensors connected?</a:t>
            </a:r>
            <a:endParaRPr lang="en-US" dirty="0"/>
          </a:p>
        </p:txBody>
      </p:sp>
      <p:pic>
        <p:nvPicPr>
          <p:cNvPr id="14338" name="Picture 2" descr="Diagram of SPI synchronous serial communication between a microcontroller and three peripheral devices. There are three lines which connect the microcontroller to all three peripherals. They are labeled SDI (serial data in to controller), SDO (serial data out from controller), and SCLK. There are an additional three lines, each going directly from the microcontroller to each peripheral, labeled CS1 (chip select 1), CS2, and CS3.">
            <a:extLst>
              <a:ext uri="{FF2B5EF4-FFF2-40B4-BE49-F238E27FC236}">
                <a16:creationId xmlns:a16="http://schemas.microsoft.com/office/drawing/2014/main" id="{747B7DA0-C897-EB48-950F-3AEAE3F847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06964" y="2160588"/>
            <a:ext cx="3724860" cy="388143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D175300-7052-9AD2-AD2F-E77C8CAB4116}"/>
              </a:ext>
            </a:extLst>
          </p:cNvPr>
          <p:cNvSpPr>
            <a:spLocks noGrp="1"/>
          </p:cNvSpPr>
          <p:nvPr>
            <p:ph sz="half" idx="2"/>
          </p:nvPr>
        </p:nvSpPr>
        <p:spPr/>
        <p:txBody>
          <a:bodyPr/>
          <a:lstStyle/>
          <a:p>
            <a:r>
              <a:rPr lang="en-US" dirty="0"/>
              <a:t>Use multiple “chip select” (“CS”) wires but same data in/data </a:t>
            </a:r>
          </a:p>
          <a:p>
            <a:r>
              <a:rPr lang="en-US" dirty="0"/>
              <a:t>Note that same SDO and SDI lines go to all three peripherals</a:t>
            </a:r>
          </a:p>
        </p:txBody>
      </p:sp>
      <p:cxnSp>
        <p:nvCxnSpPr>
          <p:cNvPr id="3" name="Straight Arrow Connector 2">
            <a:extLst>
              <a:ext uri="{FF2B5EF4-FFF2-40B4-BE49-F238E27FC236}">
                <a16:creationId xmlns:a16="http://schemas.microsoft.com/office/drawing/2014/main" id="{1B354533-8E43-83AD-6941-D2C7D084F31B}"/>
              </a:ext>
            </a:extLst>
          </p:cNvPr>
          <p:cNvCxnSpPr>
            <a:cxnSpLocks/>
          </p:cNvCxnSpPr>
          <p:nvPr/>
        </p:nvCxnSpPr>
        <p:spPr>
          <a:xfrm>
            <a:off x="1377201" y="3117973"/>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0E50682-0FFA-D7A2-AB18-06B338AF8AB5}"/>
              </a:ext>
            </a:extLst>
          </p:cNvPr>
          <p:cNvCxnSpPr>
            <a:cxnSpLocks/>
          </p:cNvCxnSpPr>
          <p:nvPr/>
        </p:nvCxnSpPr>
        <p:spPr>
          <a:xfrm>
            <a:off x="1377201" y="3280312"/>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36E3C49-8932-D54D-0892-CC720DDBD3CD}"/>
              </a:ext>
            </a:extLst>
          </p:cNvPr>
          <p:cNvCxnSpPr>
            <a:cxnSpLocks/>
          </p:cNvCxnSpPr>
          <p:nvPr/>
        </p:nvCxnSpPr>
        <p:spPr>
          <a:xfrm>
            <a:off x="1377201" y="34393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9CE3CE-BB28-035C-90C7-8D81C5917F62}"/>
              </a:ext>
            </a:extLst>
          </p:cNvPr>
          <p:cNvSpPr txBox="1"/>
          <p:nvPr/>
        </p:nvSpPr>
        <p:spPr>
          <a:xfrm>
            <a:off x="1582996" y="6069550"/>
            <a:ext cx="6097656" cy="646331"/>
          </a:xfrm>
          <a:prstGeom prst="rect">
            <a:avLst/>
          </a:prstGeom>
          <a:noFill/>
        </p:spPr>
        <p:txBody>
          <a:bodyPr wrap="square">
            <a:spAutoFit/>
          </a:bodyPr>
          <a:lstStyle/>
          <a:p>
            <a:r>
              <a:rPr lang="en-US" dirty="0">
                <a:hlinkClick r:id="rId3"/>
              </a:rPr>
              <a:t>https://itp.nyu.edu/physcomp/lessons/synchronous-serial-communication-the-basics/</a:t>
            </a:r>
            <a:r>
              <a:rPr lang="en-US" dirty="0"/>
              <a:t> </a:t>
            </a:r>
          </a:p>
        </p:txBody>
      </p:sp>
    </p:spTree>
    <p:extLst>
      <p:ext uri="{BB962C8B-B14F-4D97-AF65-F5344CB8AC3E}">
        <p14:creationId xmlns:p14="http://schemas.microsoft.com/office/powerpoint/2010/main" val="9594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Microchips on a circuit board">
            <a:extLst>
              <a:ext uri="{FF2B5EF4-FFF2-40B4-BE49-F238E27FC236}">
                <a16:creationId xmlns:a16="http://schemas.microsoft.com/office/drawing/2014/main" id="{FDF70F49-AC17-1FFB-1675-A183A7FDAC26}"/>
              </a:ext>
            </a:extLst>
          </p:cNvPr>
          <p:cNvPicPr>
            <a:picLocks noChangeAspect="1"/>
          </p:cNvPicPr>
          <p:nvPr/>
        </p:nvPicPr>
        <p:blipFill>
          <a:blip r:embed="rId2"/>
          <a:srcRect l="11367" r="11367"/>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0E6D663-86B6-8500-9306-CA08819DAA1B}"/>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Today’s topics</a:t>
            </a:r>
          </a:p>
        </p:txBody>
      </p:sp>
      <p:sp>
        <p:nvSpPr>
          <p:cNvPr id="3" name="Content Placeholder 2">
            <a:extLst>
              <a:ext uri="{FF2B5EF4-FFF2-40B4-BE49-F238E27FC236}">
                <a16:creationId xmlns:a16="http://schemas.microsoft.com/office/drawing/2014/main" id="{5D1FCAB7-40AA-F2B3-81CC-678EF6FC21A7}"/>
              </a:ext>
            </a:extLst>
          </p:cNvPr>
          <p:cNvSpPr>
            <a:spLocks noGrp="1"/>
          </p:cNvSpPr>
          <p:nvPr>
            <p:ph type="body" idx="1"/>
          </p:nvPr>
        </p:nvSpPr>
        <p:spPr>
          <a:xfrm>
            <a:off x="677335" y="4050831"/>
            <a:ext cx="5113217" cy="1096901"/>
          </a:xfrm>
        </p:spPr>
        <p:txBody>
          <a:bodyPr vert="horz" lIns="91440" tIns="45720" rIns="91440" bIns="45720" rtlCol="0" anchor="t">
            <a:normAutofit/>
          </a:bodyPr>
          <a:lstStyle/>
          <a:p>
            <a:pPr algn="r"/>
            <a:r>
              <a:rPr lang="en-US" sz="1600" dirty="0"/>
              <a:t>Sensor Communications:</a:t>
            </a:r>
            <a:br>
              <a:rPr lang="en-US" sz="1600" dirty="0"/>
            </a:br>
            <a:r>
              <a:rPr lang="en-US" sz="1600" dirty="0"/>
              <a:t>(Wired edition)</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9307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33DB-2FE0-4609-88A7-2A3CD6812014}"/>
              </a:ext>
            </a:extLst>
          </p:cNvPr>
          <p:cNvSpPr>
            <a:spLocks noGrp="1"/>
          </p:cNvSpPr>
          <p:nvPr>
            <p:ph type="title"/>
          </p:nvPr>
        </p:nvSpPr>
        <p:spPr>
          <a:xfrm>
            <a:off x="2849562" y="609600"/>
            <a:ext cx="6424440" cy="1320800"/>
          </a:xfrm>
        </p:spPr>
        <p:txBody>
          <a:bodyPr>
            <a:normAutofit/>
          </a:bodyPr>
          <a:lstStyle/>
          <a:p>
            <a:r>
              <a:rPr lang="en-US" sz="3300"/>
              <a:t>Digital (serial) comms gives us a bunch of 0s and 1s: what next?</a:t>
            </a:r>
          </a:p>
        </p:txBody>
      </p:sp>
      <p:pic>
        <p:nvPicPr>
          <p:cNvPr id="5" name="Picture 4" descr="CPU with binary numbers and blueprint">
            <a:extLst>
              <a:ext uri="{FF2B5EF4-FFF2-40B4-BE49-F238E27FC236}">
                <a16:creationId xmlns:a16="http://schemas.microsoft.com/office/drawing/2014/main" id="{7AEDB009-58FD-BDDD-4BBF-647C17F1E3B0}"/>
              </a:ext>
            </a:extLst>
          </p:cNvPr>
          <p:cNvPicPr>
            <a:picLocks noChangeAspect="1"/>
          </p:cNvPicPr>
          <p:nvPr/>
        </p:nvPicPr>
        <p:blipFill rotWithShape="1">
          <a:blip r:embed="rId2"/>
          <a:srcRect l="44582" r="3302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92D082C2-7AEE-E44C-0A9D-39E9C9E3A1DF}"/>
              </a:ext>
            </a:extLst>
          </p:cNvPr>
          <p:cNvSpPr>
            <a:spLocks noGrp="1"/>
          </p:cNvSpPr>
          <p:nvPr>
            <p:ph idx="1"/>
          </p:nvPr>
        </p:nvSpPr>
        <p:spPr>
          <a:xfrm>
            <a:off x="2849562" y="2160589"/>
            <a:ext cx="6424440" cy="3880773"/>
          </a:xfrm>
        </p:spPr>
        <p:txBody>
          <a:bodyPr>
            <a:normAutofit/>
          </a:bodyPr>
          <a:lstStyle/>
          <a:p>
            <a:r>
              <a:rPr lang="en-US" dirty="0"/>
              <a:t>Datasheet for chip will tell us how to interpret the bits and bytes</a:t>
            </a:r>
          </a:p>
          <a:p>
            <a:r>
              <a:rPr lang="en-US" dirty="0"/>
              <a:t>Computer/electrical engineers and people with lots of patience can write code to interpret these values</a:t>
            </a:r>
          </a:p>
          <a:p>
            <a:r>
              <a:rPr lang="en-US" dirty="0"/>
              <a:t>In this class, we’ll use “drivers”—prepackaged code chunks—to do the interpretation</a:t>
            </a:r>
          </a:p>
        </p:txBody>
      </p:sp>
    </p:spTree>
    <p:extLst>
      <p:ext uri="{BB962C8B-B14F-4D97-AF65-F5344CB8AC3E}">
        <p14:creationId xmlns:p14="http://schemas.microsoft.com/office/powerpoint/2010/main" val="225414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Particle Argon “pinout”</a:t>
            </a: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dirty="0">
                <a:solidFill>
                  <a:schemeClr val="bg1"/>
                </a:solidFill>
              </a:rPr>
              <a:t>Tells us what pins can be used for what functions</a:t>
            </a:r>
          </a:p>
          <a:p>
            <a:r>
              <a:rPr lang="en-US" dirty="0">
                <a:solidFill>
                  <a:schemeClr val="bg1"/>
                </a:solidFill>
              </a:rPr>
              <a:t>Sometimes multiples of a single function</a:t>
            </a:r>
          </a:p>
          <a:p>
            <a:pPr lvl="1"/>
            <a:r>
              <a:rPr lang="en-US" dirty="0">
                <a:solidFill>
                  <a:schemeClr val="bg1"/>
                </a:solidFill>
              </a:rPr>
              <a:t>SCL/SDA vs. SCL1/SDA1 means there are two I2C ports</a:t>
            </a:r>
          </a:p>
          <a:p>
            <a:r>
              <a:rPr lang="en-US" dirty="0">
                <a:solidFill>
                  <a:schemeClr val="bg1"/>
                </a:solidFill>
              </a:rPr>
              <a:t>Sometimes one pin can have multiple functions (we tell microcontroller what to use in firmware)</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EF68B8E7-5D5C-4A55-E237-8707CFB4E284}"/>
              </a:ext>
            </a:extLst>
          </p:cNvPr>
          <p:cNvSpPr/>
          <p:nvPr/>
        </p:nvSpPr>
        <p:spPr>
          <a:xfrm>
            <a:off x="9156855" y="3589867"/>
            <a:ext cx="421966" cy="200321"/>
          </a:xfrm>
          <a:prstGeom prst="rect">
            <a:avLst/>
          </a:prstGeom>
          <a:solidFill>
            <a:schemeClr val="accent1">
              <a:alpha val="379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A67E50-91D0-9E2C-6587-254958EAEC71}"/>
              </a:ext>
            </a:extLst>
          </p:cNvPr>
          <p:cNvSpPr/>
          <p:nvPr/>
        </p:nvSpPr>
        <p:spPr>
          <a:xfrm>
            <a:off x="9156854" y="3790188"/>
            <a:ext cx="421966" cy="200321"/>
          </a:xfrm>
          <a:prstGeom prst="rect">
            <a:avLst/>
          </a:prstGeom>
          <a:solidFill>
            <a:schemeClr val="accent1">
              <a:alpha val="379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07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normAutofit fontScale="92500" lnSpcReduction="10000"/>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a:p>
            <a:r>
              <a:rPr lang="en-US" b="1" dirty="0"/>
              <a:t>Good for sending “raw” voltages, instantly usable</a:t>
            </a:r>
          </a:p>
          <a:p>
            <a:r>
              <a:rPr lang="en-US" b="1" dirty="0"/>
              <a:t>Bad if noise could mess up reading</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r>
              <a:rPr lang="en-US" dirty="0"/>
              <a:t>Digital</a:t>
            </a:r>
          </a:p>
        </p:txBody>
      </p:sp>
      <p:sp>
        <p:nvSpPr>
          <p:cNvPr id="9" name="Content Placeholder 8">
            <a:extLst>
              <a:ext uri="{FF2B5EF4-FFF2-40B4-BE49-F238E27FC236}">
                <a16:creationId xmlns:a16="http://schemas.microsoft.com/office/drawing/2014/main" id="{23E813AF-3F6F-93ED-E725-00F98C0CD9A5}"/>
              </a:ext>
            </a:extLst>
          </p:cNvPr>
          <p:cNvSpPr>
            <a:spLocks noGrp="1"/>
          </p:cNvSpPr>
          <p:nvPr>
            <p:ph sz="quarter" idx="4"/>
          </p:nvPr>
        </p:nvSpPr>
        <p:spPr/>
        <p:txBody>
          <a:bodyPr>
            <a:normAutofit fontScale="92500" lnSpcReduction="10000"/>
          </a:bodyPr>
          <a:lstStyle/>
          <a:p>
            <a:r>
              <a:rPr lang="en-US" dirty="0"/>
              <a:t>Sending bits (0s and 1s) and bytes (8 consecutive bits) with already translated information</a:t>
            </a:r>
          </a:p>
          <a:p>
            <a:r>
              <a:rPr lang="en-US" dirty="0"/>
              <a:t>01101010 = ???</a:t>
            </a:r>
          </a:p>
          <a:p>
            <a:r>
              <a:rPr lang="en-US" dirty="0"/>
              <a:t>Parallel vs. serial communications</a:t>
            </a:r>
          </a:p>
          <a:p>
            <a:r>
              <a:rPr lang="en-US" b="1" dirty="0"/>
              <a:t>Good for preventing data loss</a:t>
            </a:r>
          </a:p>
          <a:p>
            <a:r>
              <a:rPr lang="en-US" b="1" dirty="0"/>
              <a:t>Challenging because needs additional wires and (slightly) more complicated code/drivers</a:t>
            </a:r>
          </a:p>
        </p:txBody>
      </p:sp>
    </p:spTree>
    <p:extLst>
      <p:ext uri="{BB962C8B-B14F-4D97-AF65-F5344CB8AC3E}">
        <p14:creationId xmlns:p14="http://schemas.microsoft.com/office/powerpoint/2010/main" val="221556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splay stock market numbers">
            <a:extLst>
              <a:ext uri="{FF2B5EF4-FFF2-40B4-BE49-F238E27FC236}">
                <a16:creationId xmlns:a16="http://schemas.microsoft.com/office/drawing/2014/main" id="{F112C731-0D60-1969-1FAF-21648CB0B9DC}"/>
              </a:ext>
            </a:extLst>
          </p:cNvPr>
          <p:cNvPicPr>
            <a:picLocks noChangeAspect="1"/>
          </p:cNvPicPr>
          <p:nvPr/>
        </p:nvPicPr>
        <p:blipFill rotWithShape="1">
          <a:blip r:embed="rId2"/>
          <a:srcRect l="9091" t="10994" b="12398"/>
          <a:stretch/>
        </p:blipFill>
        <p:spPr>
          <a:xfrm>
            <a:off x="1" y="10"/>
            <a:ext cx="12191999" cy="6857990"/>
          </a:xfrm>
          <a:prstGeom prst="rect">
            <a:avLst/>
          </a:prstGeom>
        </p:spPr>
      </p:pic>
      <p:sp>
        <p:nvSpPr>
          <p:cNvPr id="19" name="Isosceles Triangle 18">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Parallelogram 20">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6">
            <a:extLst>
              <a:ext uri="{FF2B5EF4-FFF2-40B4-BE49-F238E27FC236}">
                <a16:creationId xmlns:a16="http://schemas.microsoft.com/office/drawing/2014/main" id="{9E982897-8799-C1DC-A2D2-C24456E97D30}"/>
              </a:ext>
            </a:extLst>
          </p:cNvPr>
          <p:cNvSpPr>
            <a:spLocks noGrp="1"/>
          </p:cNvSpPr>
          <p:nvPr>
            <p:ph type="title"/>
          </p:nvPr>
        </p:nvSpPr>
        <p:spPr>
          <a:xfrm>
            <a:off x="2786047" y="609600"/>
            <a:ext cx="6487955" cy="1320800"/>
          </a:xfrm>
        </p:spPr>
        <p:txBody>
          <a:bodyPr anchor="t">
            <a:normAutofit/>
          </a:bodyPr>
          <a:lstStyle/>
          <a:p>
            <a:r>
              <a:rPr lang="en-US" dirty="0"/>
              <a:t>Combining the two: analog + digital</a:t>
            </a:r>
          </a:p>
        </p:txBody>
      </p:sp>
      <p:sp>
        <p:nvSpPr>
          <p:cNvPr id="29"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1424BFE9-F9DC-42F6-7D0E-4044658B67ED}"/>
              </a:ext>
            </a:extLst>
          </p:cNvPr>
          <p:cNvSpPr>
            <a:spLocks noGrp="1"/>
          </p:cNvSpPr>
          <p:nvPr>
            <p:ph idx="1"/>
          </p:nvPr>
        </p:nvSpPr>
        <p:spPr>
          <a:xfrm>
            <a:off x="2786047" y="2159000"/>
            <a:ext cx="6487955" cy="3882362"/>
          </a:xfrm>
        </p:spPr>
        <p:txBody>
          <a:bodyPr>
            <a:normAutofit/>
          </a:bodyPr>
          <a:lstStyle/>
          <a:p>
            <a:pPr marL="0" indent="0">
              <a:lnSpc>
                <a:spcPct val="90000"/>
              </a:lnSpc>
              <a:buNone/>
            </a:pPr>
            <a:r>
              <a:rPr lang="en-US" sz="2400" dirty="0"/>
              <a:t>ADC: Analog-to-Digital Converter</a:t>
            </a:r>
          </a:p>
          <a:p>
            <a:pPr>
              <a:lnSpc>
                <a:spcPct val="90000"/>
              </a:lnSpc>
            </a:pPr>
            <a:r>
              <a:rPr lang="en-US" dirty="0"/>
              <a:t>Takes an analog voltage referenced to something and converts it to a digital number that can be recorded by the microcontroller</a:t>
            </a:r>
          </a:p>
          <a:p>
            <a:pPr>
              <a:lnSpc>
                <a:spcPct val="90000"/>
              </a:lnSpc>
            </a:pPr>
            <a:r>
              <a:rPr lang="en-US" dirty="0"/>
              <a:t>Recorded in ADC “counts” based on resolution of microcontroller</a:t>
            </a:r>
          </a:p>
          <a:p>
            <a:pPr>
              <a:lnSpc>
                <a:spcPct val="90000"/>
              </a:lnSpc>
            </a:pPr>
            <a:r>
              <a:rPr lang="en-US" dirty="0"/>
              <a:t>E.g., 12-bit ADC —&gt; 2</a:t>
            </a:r>
            <a:r>
              <a:rPr lang="en-US" baseline="30000" dirty="0"/>
              <a:t>12</a:t>
            </a:r>
            <a:r>
              <a:rPr lang="en-US" dirty="0"/>
              <a:t> = 4096 possible values</a:t>
            </a:r>
          </a:p>
          <a:p>
            <a:pPr>
              <a:lnSpc>
                <a:spcPct val="90000"/>
              </a:lnSpc>
            </a:pPr>
            <a:r>
              <a:rPr lang="en-US" dirty="0"/>
              <a:t>We have to convert this back to the actual voltage!</a:t>
            </a:r>
          </a:p>
          <a:p>
            <a:pPr>
              <a:lnSpc>
                <a:spcPct val="90000"/>
              </a:lnSpc>
            </a:pPr>
            <a:r>
              <a:rPr lang="en-US" dirty="0"/>
              <a:t>Scales proportionately: V = </a:t>
            </a:r>
            <a:r>
              <a:rPr lang="en-US" dirty="0" err="1"/>
              <a:t>V</a:t>
            </a:r>
            <a:r>
              <a:rPr lang="en-US" baseline="-25000" dirty="0" err="1"/>
              <a:t>ref</a:t>
            </a:r>
            <a:r>
              <a:rPr lang="en-US" dirty="0"/>
              <a:t>/4096*</a:t>
            </a:r>
            <a:r>
              <a:rPr lang="en-US" dirty="0" err="1"/>
              <a:t>ADC</a:t>
            </a:r>
            <a:r>
              <a:rPr lang="en-US" baseline="-25000" dirty="0" err="1"/>
              <a:t>counts</a:t>
            </a:r>
            <a:endParaRPr lang="en-US" baseline="-25000" dirty="0"/>
          </a:p>
          <a:p>
            <a:pPr>
              <a:lnSpc>
                <a:spcPct val="90000"/>
              </a:lnSpc>
            </a:pPr>
            <a:r>
              <a:rPr lang="en-US" dirty="0" err="1"/>
              <a:t>V</a:t>
            </a:r>
            <a:r>
              <a:rPr lang="en-US" baseline="-25000" dirty="0" err="1"/>
              <a:t>ref</a:t>
            </a:r>
            <a:r>
              <a:rPr lang="en-US" dirty="0"/>
              <a:t> is fixed property of your microcontroller (3.3 V for us)</a:t>
            </a:r>
          </a:p>
          <a:p>
            <a:pPr>
              <a:lnSpc>
                <a:spcPct val="90000"/>
              </a:lnSpc>
            </a:pPr>
            <a:r>
              <a:rPr lang="en-US" dirty="0" err="1"/>
              <a:t>ADC</a:t>
            </a:r>
            <a:r>
              <a:rPr lang="en-US" baseline="-25000" dirty="0" err="1"/>
              <a:t>counts</a:t>
            </a:r>
            <a:r>
              <a:rPr lang="en-US" dirty="0"/>
              <a:t> is what your microcontroller recorded</a:t>
            </a:r>
          </a:p>
        </p:txBody>
      </p:sp>
      <p:sp>
        <p:nvSpPr>
          <p:cNvPr id="33"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5155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E0B7A558-8608-293A-C910-896ED22047D4}"/>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A final plea</a:t>
            </a:r>
          </a:p>
        </p:txBody>
      </p:sp>
      <p:sp>
        <p:nvSpPr>
          <p:cNvPr id="3" name="Content Placeholder 2">
            <a:extLst>
              <a:ext uri="{FF2B5EF4-FFF2-40B4-BE49-F238E27FC236}">
                <a16:creationId xmlns:a16="http://schemas.microsoft.com/office/drawing/2014/main" id="{82A652EF-9DC7-794B-BD12-066B8D5EBDC4}"/>
              </a:ext>
            </a:extLst>
          </p:cNvPr>
          <p:cNvSpPr>
            <a:spLocks noGrp="1"/>
          </p:cNvSpPr>
          <p:nvPr>
            <p:ph idx="1"/>
          </p:nvPr>
        </p:nvSpPr>
        <p:spPr>
          <a:xfrm>
            <a:off x="1674795" y="5659655"/>
            <a:ext cx="7599205" cy="976508"/>
          </a:xfrm>
        </p:spPr>
        <p:txBody>
          <a:bodyPr vert="horz" lIns="91440" tIns="45720" rIns="91440" bIns="45720" rtlCol="0" anchor="t">
            <a:normAutofit fontScale="92500" lnSpcReduction="20000"/>
          </a:bodyPr>
          <a:lstStyle/>
          <a:p>
            <a:pPr marL="0" indent="0">
              <a:lnSpc>
                <a:spcPct val="90000"/>
              </a:lnSpc>
              <a:buNone/>
            </a:pPr>
            <a:r>
              <a:rPr lang="en-US" dirty="0">
                <a:solidFill>
                  <a:schemeClr val="tx1">
                    <a:lumMod val="50000"/>
                    <a:lumOff val="50000"/>
                  </a:schemeClr>
                </a:solidFill>
              </a:rPr>
              <a:t>Until recently, it was extremely common to see SPI wires described as MISO and MOSI. Now </a:t>
            </a:r>
            <a:r>
              <a:rPr lang="en-US" b="1" dirty="0">
                <a:solidFill>
                  <a:schemeClr val="tx1">
                    <a:lumMod val="50000"/>
                    <a:lumOff val="50000"/>
                  </a:schemeClr>
                </a:solidFill>
              </a:rPr>
              <a:t>PICO and POCI </a:t>
            </a:r>
            <a:r>
              <a:rPr lang="en-US" dirty="0">
                <a:solidFill>
                  <a:schemeClr val="tx1">
                    <a:lumMod val="50000"/>
                    <a:lumOff val="50000"/>
                  </a:schemeClr>
                </a:solidFill>
              </a:rPr>
              <a:t>are catching on; </a:t>
            </a:r>
            <a:r>
              <a:rPr lang="en-US" b="1" dirty="0">
                <a:solidFill>
                  <a:schemeClr val="tx1">
                    <a:lumMod val="50000"/>
                    <a:lumOff val="50000"/>
                  </a:schemeClr>
                </a:solidFill>
              </a:rPr>
              <a:t>use these terms</a:t>
            </a:r>
            <a:r>
              <a:rPr lang="en-US" dirty="0">
                <a:solidFill>
                  <a:schemeClr val="tx1">
                    <a:lumMod val="50000"/>
                    <a:lumOff val="50000"/>
                  </a:schemeClr>
                </a:solidFill>
              </a:rPr>
              <a:t>. See more here: </a:t>
            </a:r>
            <a:r>
              <a:rPr lang="en-US" dirty="0">
                <a:hlinkClick r:id="rId2"/>
              </a:rPr>
              <a:t>https://www.sparkfun.com/spi_signal_names</a:t>
            </a:r>
            <a:r>
              <a:rPr lang="en-US" dirty="0"/>
              <a:t>. </a:t>
            </a:r>
          </a:p>
          <a:p>
            <a:pPr marL="0" indent="0">
              <a:lnSpc>
                <a:spcPct val="90000"/>
              </a:lnSpc>
              <a:buNone/>
            </a:pPr>
            <a:r>
              <a:rPr lang="en-US" dirty="0"/>
              <a:t>Similar for “main” vs. “master” in Git(Hub) branches.</a:t>
            </a:r>
          </a:p>
        </p:txBody>
      </p:sp>
      <p:pic>
        <p:nvPicPr>
          <p:cNvPr id="6" name="Picture 5" descr="Graphical user interface, application&#10;&#10;Description automatically generated">
            <a:extLst>
              <a:ext uri="{FF2B5EF4-FFF2-40B4-BE49-F238E27FC236}">
                <a16:creationId xmlns:a16="http://schemas.microsoft.com/office/drawing/2014/main" id="{4D37A1CE-15A3-6FFF-E382-D4DE6FD1290D}"/>
              </a:ext>
            </a:extLst>
          </p:cNvPr>
          <p:cNvPicPr>
            <a:picLocks noChangeAspect="1"/>
          </p:cNvPicPr>
          <p:nvPr/>
        </p:nvPicPr>
        <p:blipFill>
          <a:blip r:embed="rId3"/>
          <a:stretch>
            <a:fillRect/>
          </a:stretch>
        </p:blipFill>
        <p:spPr>
          <a:xfrm>
            <a:off x="1600201" y="1297206"/>
            <a:ext cx="7625162" cy="2954750"/>
          </a:xfrm>
          <a:prstGeom prst="rect">
            <a:avLst/>
          </a:prstGeom>
        </p:spPr>
      </p:pic>
    </p:spTree>
    <p:extLst>
      <p:ext uri="{BB962C8B-B14F-4D97-AF65-F5344CB8AC3E}">
        <p14:creationId xmlns:p14="http://schemas.microsoft.com/office/powerpoint/2010/main" val="3290043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7" name="Picture 6" descr="Electronics protoboard">
            <a:extLst>
              <a:ext uri="{FF2B5EF4-FFF2-40B4-BE49-F238E27FC236}">
                <a16:creationId xmlns:a16="http://schemas.microsoft.com/office/drawing/2014/main" id="{3F1D038A-359D-C763-2376-D4462AE1C32D}"/>
              </a:ext>
            </a:extLst>
          </p:cNvPr>
          <p:cNvPicPr>
            <a:picLocks noChangeAspect="1"/>
          </p:cNvPicPr>
          <p:nvPr/>
        </p:nvPicPr>
        <p:blipFill rotWithShape="1">
          <a:blip r:embed="rId2"/>
          <a:srcRect l="8250" r="3923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itle 3">
            <a:extLst>
              <a:ext uri="{FF2B5EF4-FFF2-40B4-BE49-F238E27FC236}">
                <a16:creationId xmlns:a16="http://schemas.microsoft.com/office/drawing/2014/main" id="{1988266B-FD32-3562-696E-7AD7F487128D}"/>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3800" dirty="0"/>
              <a:t>Sensor </a:t>
            </a:r>
            <a:br>
              <a:rPr lang="en-US" sz="3800" dirty="0"/>
            </a:br>
            <a:r>
              <a:rPr lang="en-US" sz="3800" dirty="0"/>
              <a:t>Communications</a:t>
            </a:r>
          </a:p>
        </p:txBody>
      </p:sp>
      <p:sp>
        <p:nvSpPr>
          <p:cNvPr id="5" name="Content Placeholder 4">
            <a:extLst>
              <a:ext uri="{FF2B5EF4-FFF2-40B4-BE49-F238E27FC236}">
                <a16:creationId xmlns:a16="http://schemas.microsoft.com/office/drawing/2014/main" id="{41F08E1B-50CA-33B5-4428-CBA67638F203}"/>
              </a:ext>
            </a:extLst>
          </p:cNvPr>
          <p:cNvSpPr>
            <a:spLocks noGrp="1"/>
          </p:cNvSpPr>
          <p:nvPr>
            <p:ph type="body" idx="1"/>
          </p:nvPr>
        </p:nvSpPr>
        <p:spPr>
          <a:xfrm>
            <a:off x="5380563" y="4050833"/>
            <a:ext cx="3893440" cy="1096899"/>
          </a:xfrm>
        </p:spPr>
        <p:txBody>
          <a:bodyPr vert="horz" lIns="91440" tIns="45720" rIns="91440" bIns="45720" rtlCol="0" anchor="t">
            <a:normAutofit/>
          </a:bodyPr>
          <a:lstStyle/>
          <a:p>
            <a:pPr algn="r">
              <a:lnSpc>
                <a:spcPct val="90000"/>
              </a:lnSpc>
            </a:pPr>
            <a:r>
              <a:rPr lang="en-US" sz="1800"/>
              <a:t>How do we transmit information from some device (a peripheral) to the core microcontroller or computer?</a:t>
            </a:r>
          </a:p>
        </p:txBody>
      </p:sp>
    </p:spTree>
    <p:extLst>
      <p:ext uri="{BB962C8B-B14F-4D97-AF65-F5344CB8AC3E}">
        <p14:creationId xmlns:p14="http://schemas.microsoft.com/office/powerpoint/2010/main" val="418351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endParaRPr lang="en-US"/>
          </a:p>
        </p:txBody>
      </p:sp>
      <p:pic>
        <p:nvPicPr>
          <p:cNvPr id="1026" name="Picture 2" descr="What is a Thermistor? Types of Thermistors and Applications">
            <a:extLst>
              <a:ext uri="{FF2B5EF4-FFF2-40B4-BE49-F238E27FC236}">
                <a16:creationId xmlns:a16="http://schemas.microsoft.com/office/drawing/2014/main" id="{234FFD8D-D1ED-B28E-1065-823E65953079}"/>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087938" y="1930400"/>
            <a:ext cx="6721895" cy="35710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C70FBB-F81F-53F0-95B8-F2705E4BBFA6}"/>
              </a:ext>
            </a:extLst>
          </p:cNvPr>
          <p:cNvSpPr txBox="1"/>
          <p:nvPr/>
        </p:nvSpPr>
        <p:spPr>
          <a:xfrm>
            <a:off x="4975668" y="5602069"/>
            <a:ext cx="6099348" cy="646331"/>
          </a:xfrm>
          <a:prstGeom prst="rect">
            <a:avLst/>
          </a:prstGeom>
          <a:noFill/>
        </p:spPr>
        <p:txBody>
          <a:bodyPr wrap="square">
            <a:spAutoFit/>
          </a:bodyPr>
          <a:lstStyle/>
          <a:p>
            <a:r>
              <a:rPr lang="en-US" dirty="0">
                <a:hlinkClick r:id="rId3"/>
              </a:rPr>
              <a:t>https://www.electricaltechnology.org/2021/11/thermistor.html</a:t>
            </a:r>
            <a:r>
              <a:rPr lang="en-US" dirty="0"/>
              <a:t> </a:t>
            </a:r>
          </a:p>
        </p:txBody>
      </p:sp>
    </p:spTree>
    <p:extLst>
      <p:ext uri="{BB962C8B-B14F-4D97-AF65-F5344CB8AC3E}">
        <p14:creationId xmlns:p14="http://schemas.microsoft.com/office/powerpoint/2010/main" val="42127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33" name="Rectangle 10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3" name="Isosceles Triangle 10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7" name="Isosceles Triangle 10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9" name="Freeform: Shape 104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FB575008-49A3-83EC-0EB3-A68E5E42601D}"/>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Steinhart–Hart Equation</a:t>
            </a:r>
          </a:p>
        </p:txBody>
      </p:sp>
      <p:pic>
        <p:nvPicPr>
          <p:cNvPr id="1026" name="Picture 2" descr="Thermistor-Based Temperature Sensing | DigiKey">
            <a:extLst>
              <a:ext uri="{FF2B5EF4-FFF2-40B4-BE49-F238E27FC236}">
                <a16:creationId xmlns:a16="http://schemas.microsoft.com/office/drawing/2014/main" id="{A0B1865C-AB64-2EC7-CC21-C3ADD11C8C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 r="-1" b="-1"/>
          <a:stretch/>
        </p:blipFill>
        <p:spPr bwMode="auto">
          <a:xfrm>
            <a:off x="271710" y="713433"/>
            <a:ext cx="6824855" cy="488555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19BC4D0B-3DFA-871C-B675-4035E49809B5}"/>
              </a:ext>
            </a:extLst>
          </p:cNvPr>
          <p:cNvSpPr>
            <a:spLocks noGrp="1"/>
          </p:cNvSpPr>
          <p:nvPr>
            <p:ph idx="1"/>
          </p:nvPr>
        </p:nvSpPr>
        <p:spPr>
          <a:xfrm>
            <a:off x="7181725" y="2837329"/>
            <a:ext cx="4512988" cy="3317938"/>
          </a:xfrm>
        </p:spPr>
        <p:txBody>
          <a:bodyPr anchor="t">
            <a:normAutofit/>
          </a:bodyPr>
          <a:lstStyle/>
          <a:p>
            <a:r>
              <a:rPr lang="en-US" sz="2000" dirty="0">
                <a:solidFill>
                  <a:srgbClr val="FFFFFF"/>
                </a:solidFill>
              </a:rPr>
              <a:t>A thermistor is a resistor that changes resistance based on temperature</a:t>
            </a:r>
          </a:p>
          <a:p>
            <a:r>
              <a:rPr lang="en-US" sz="2000" dirty="0">
                <a:solidFill>
                  <a:srgbClr val="FFFFFF"/>
                </a:solidFill>
              </a:rPr>
              <a:t>Have known voltage drop across resistor; measure current; calculate resistance</a:t>
            </a:r>
          </a:p>
          <a:p>
            <a:r>
              <a:rPr lang="en-US" sz="2000" dirty="0">
                <a:solidFill>
                  <a:srgbClr val="FFFFFF"/>
                </a:solidFill>
              </a:rPr>
              <a:t>Plug resistance into SHE: </a:t>
            </a:r>
            <a:br>
              <a:rPr lang="en-US" sz="2000" dirty="0">
                <a:solidFill>
                  <a:srgbClr val="FFFFFF"/>
                </a:solidFill>
              </a:rPr>
            </a:br>
            <a:r>
              <a:rPr lang="en-US" sz="2000" dirty="0">
                <a:solidFill>
                  <a:srgbClr val="FFFFFF"/>
                </a:solidFill>
              </a:rPr>
              <a:t>1/T = A + B[ln(R)] + C[ln(R)]</a:t>
            </a:r>
            <a:r>
              <a:rPr lang="en-US" sz="2000" baseline="30000" dirty="0">
                <a:solidFill>
                  <a:srgbClr val="FFFFFF"/>
                </a:solidFill>
              </a:rPr>
              <a:t>3</a:t>
            </a:r>
          </a:p>
          <a:p>
            <a:endParaRPr lang="en-US" dirty="0">
              <a:solidFill>
                <a:srgbClr val="FFFFFF"/>
              </a:solidFill>
            </a:endParaRPr>
          </a:p>
        </p:txBody>
      </p:sp>
      <p:sp>
        <p:nvSpPr>
          <p:cNvPr id="10" name="TextBox 9">
            <a:extLst>
              <a:ext uri="{FF2B5EF4-FFF2-40B4-BE49-F238E27FC236}">
                <a16:creationId xmlns:a16="http://schemas.microsoft.com/office/drawing/2014/main" id="{3C4C8676-4CAD-9870-9E6B-4CFB6703C216}"/>
              </a:ext>
            </a:extLst>
          </p:cNvPr>
          <p:cNvSpPr txBox="1"/>
          <p:nvPr/>
        </p:nvSpPr>
        <p:spPr>
          <a:xfrm>
            <a:off x="270027" y="5704326"/>
            <a:ext cx="4426792" cy="923330"/>
          </a:xfrm>
          <a:prstGeom prst="rect">
            <a:avLst/>
          </a:prstGeom>
          <a:noFill/>
        </p:spPr>
        <p:txBody>
          <a:bodyPr wrap="square">
            <a:spAutoFit/>
          </a:bodyPr>
          <a:lstStyle/>
          <a:p>
            <a:r>
              <a:rPr lang="en-US" dirty="0">
                <a:hlinkClick r:id="rId3"/>
              </a:rPr>
              <a:t>https://www.digikey.com/en/articles/quickly-create-an-accurate-thermistor-based-temperature-sensing-circuit</a:t>
            </a:r>
            <a:r>
              <a:rPr lang="en-US" dirty="0"/>
              <a:t> </a:t>
            </a:r>
          </a:p>
        </p:txBody>
      </p:sp>
    </p:spTree>
    <p:extLst>
      <p:ext uri="{BB962C8B-B14F-4D97-AF65-F5344CB8AC3E}">
        <p14:creationId xmlns:p14="http://schemas.microsoft.com/office/powerpoint/2010/main" val="62463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r>
              <a:rPr lang="en-US" dirty="0"/>
              <a:t>Digital</a:t>
            </a:r>
          </a:p>
        </p:txBody>
      </p:sp>
      <p:sp>
        <p:nvSpPr>
          <p:cNvPr id="9" name="Content Placeholder 8">
            <a:extLst>
              <a:ext uri="{FF2B5EF4-FFF2-40B4-BE49-F238E27FC236}">
                <a16:creationId xmlns:a16="http://schemas.microsoft.com/office/drawing/2014/main" id="{23E813AF-3F6F-93ED-E725-00F98C0CD9A5}"/>
              </a:ext>
            </a:extLst>
          </p:cNvPr>
          <p:cNvSpPr>
            <a:spLocks noGrp="1"/>
          </p:cNvSpPr>
          <p:nvPr>
            <p:ph sz="quarter" idx="4"/>
          </p:nvPr>
        </p:nvSpPr>
        <p:spPr/>
        <p:txBody>
          <a:bodyPr/>
          <a:lstStyle/>
          <a:p>
            <a:r>
              <a:rPr lang="en-US" dirty="0"/>
              <a:t>Sending bits (0s and 1s) and bytes (8 consecutive bits) with already translated information</a:t>
            </a:r>
          </a:p>
          <a:p>
            <a:r>
              <a:rPr lang="en-US" dirty="0"/>
              <a:t>01101010 = ???</a:t>
            </a:r>
          </a:p>
          <a:p>
            <a:r>
              <a:rPr lang="en-US" dirty="0"/>
              <a:t>Parallel vs. serial communications</a:t>
            </a:r>
          </a:p>
        </p:txBody>
      </p:sp>
    </p:spTree>
    <p:extLst>
      <p:ext uri="{BB962C8B-B14F-4D97-AF65-F5344CB8AC3E}">
        <p14:creationId xmlns:p14="http://schemas.microsoft.com/office/powerpoint/2010/main" val="339885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8" name="Group 103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Isosceles Triangle 103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2" name="Isosceles Triangle 104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3" name="Isosceles Triangle 104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028" name="Picture 4" descr="Mythbuster Friday: “One if by Land, Two if by Sea” | Chadds Ford Historical  Society">
            <a:extLst>
              <a:ext uri="{FF2B5EF4-FFF2-40B4-BE49-F238E27FC236}">
                <a16:creationId xmlns:a16="http://schemas.microsoft.com/office/drawing/2014/main" id="{44ED8D20-C7EF-B39D-79CF-9F95FAC8858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34952" r="2" b="748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449C443-EE9D-D6A5-8341-6928D38A4806}"/>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u="sng"/>
              <a:t>Bi</a:t>
            </a:r>
            <a:r>
              <a:rPr lang="en-US" sz="2800"/>
              <a:t>nary</a:t>
            </a:r>
            <a:br>
              <a:rPr lang="en-US" sz="2800"/>
            </a:br>
            <a:r>
              <a:rPr lang="en-US" sz="2800"/>
              <a:t>Two possible values: 0 or 1</a:t>
            </a:r>
          </a:p>
        </p:txBody>
      </p:sp>
      <p:sp>
        <p:nvSpPr>
          <p:cNvPr id="9" name="Content Placeholder 8">
            <a:extLst>
              <a:ext uri="{FF2B5EF4-FFF2-40B4-BE49-F238E27FC236}">
                <a16:creationId xmlns:a16="http://schemas.microsoft.com/office/drawing/2014/main" id="{129EEF41-1C3A-AC3B-30E3-055D196E2DAE}"/>
              </a:ext>
            </a:extLst>
          </p:cNvPr>
          <p:cNvSpPr>
            <a:spLocks noGrp="1"/>
          </p:cNvSpPr>
          <p:nvPr>
            <p:ph sz="half" idx="2"/>
          </p:nvPr>
        </p:nvSpPr>
        <p:spPr>
          <a:xfrm>
            <a:off x="677334" y="2160589"/>
            <a:ext cx="3851122" cy="3880773"/>
          </a:xfrm>
        </p:spPr>
        <p:txBody>
          <a:bodyPr vert="horz" lIns="91440" tIns="45720" rIns="91440" bIns="45720" rtlCol="0">
            <a:normAutofit/>
          </a:bodyPr>
          <a:lstStyle/>
          <a:p>
            <a:r>
              <a:rPr lang="en-US" dirty="0"/>
              <a:t>Paul Revere: “One if by land, and two if by sea.”</a:t>
            </a:r>
          </a:p>
          <a:p>
            <a:r>
              <a:rPr lang="en-US" dirty="0"/>
              <a:t>How many lanterns lit —&gt; code for possibilities of attack</a:t>
            </a:r>
          </a:p>
          <a:p>
            <a:r>
              <a:rPr lang="en-US" dirty="0"/>
              <a:t>Two lanterns means 2</a:t>
            </a:r>
            <a:r>
              <a:rPr lang="en-US" baseline="30000" dirty="0"/>
              <a:t>2</a:t>
            </a:r>
            <a:r>
              <a:rPr lang="en-US" dirty="0"/>
              <a:t> = 4 possibilities</a:t>
            </a:r>
          </a:p>
          <a:p>
            <a:pPr lvl="1"/>
            <a:r>
              <a:rPr lang="en-US" dirty="0"/>
              <a:t>00 = Brits not coming</a:t>
            </a:r>
          </a:p>
          <a:p>
            <a:pPr lvl="1"/>
            <a:r>
              <a:rPr lang="en-US" dirty="0"/>
              <a:t>01 or 10 = coming by land</a:t>
            </a:r>
          </a:p>
          <a:p>
            <a:pPr lvl="1"/>
            <a:r>
              <a:rPr lang="en-US" dirty="0"/>
              <a:t>11 = coming by sea</a:t>
            </a:r>
          </a:p>
          <a:p>
            <a:pPr lvl="1"/>
            <a:r>
              <a:rPr lang="en-US" dirty="0"/>
              <a:t>(Sometimes we don’t use all available permutations)</a:t>
            </a:r>
          </a:p>
        </p:txBody>
      </p:sp>
      <p:cxnSp>
        <p:nvCxnSpPr>
          <p:cNvPr id="1050" name="Straight Connector 104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2B9926F8-4B60-E6AA-B311-5DD373A7B8ED}"/>
              </a:ext>
            </a:extLst>
          </p:cNvPr>
          <p:cNvSpPr txBox="1"/>
          <p:nvPr/>
        </p:nvSpPr>
        <p:spPr>
          <a:xfrm>
            <a:off x="374172" y="6126515"/>
            <a:ext cx="6102350" cy="646331"/>
          </a:xfrm>
          <a:prstGeom prst="rect">
            <a:avLst/>
          </a:prstGeom>
          <a:noFill/>
        </p:spPr>
        <p:txBody>
          <a:bodyPr wrap="square">
            <a:spAutoFit/>
          </a:bodyPr>
          <a:lstStyle/>
          <a:p>
            <a:r>
              <a:rPr lang="en-US" dirty="0">
                <a:hlinkClick r:id="rId3"/>
              </a:rPr>
              <a:t>https://chaddsfordhistorical.wordpress.com/2015/07/25/mythbuster-friday-one-if-by-land-two-if-by-sea/</a:t>
            </a:r>
            <a:r>
              <a:rPr lang="en-US" dirty="0"/>
              <a:t> </a:t>
            </a:r>
          </a:p>
        </p:txBody>
      </p:sp>
    </p:spTree>
    <p:extLst>
      <p:ext uri="{BB962C8B-B14F-4D97-AF65-F5344CB8AC3E}">
        <p14:creationId xmlns:p14="http://schemas.microsoft.com/office/powerpoint/2010/main" val="180914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3" name="Group 103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6" name="Isosceles Triangle 103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0" name="Isosceles Triangle 10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1" name="Isosceles Triangle 104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7" name="Title 6">
            <a:extLst>
              <a:ext uri="{FF2B5EF4-FFF2-40B4-BE49-F238E27FC236}">
                <a16:creationId xmlns:a16="http://schemas.microsoft.com/office/drawing/2014/main" id="{9449C443-EE9D-D6A5-8341-6928D38A4806}"/>
              </a:ext>
            </a:extLst>
          </p:cNvPr>
          <p:cNvSpPr>
            <a:spLocks noGrp="1"/>
          </p:cNvSpPr>
          <p:nvPr>
            <p:ph type="title"/>
          </p:nvPr>
        </p:nvSpPr>
        <p:spPr>
          <a:xfrm>
            <a:off x="676746" y="609600"/>
            <a:ext cx="3729076" cy="1320800"/>
          </a:xfrm>
        </p:spPr>
        <p:txBody>
          <a:bodyPr vert="horz" lIns="91440" tIns="45720" rIns="91440" bIns="45720" rtlCol="0" anchor="ctr">
            <a:normAutofit/>
          </a:bodyPr>
          <a:lstStyle/>
          <a:p>
            <a:pPr>
              <a:lnSpc>
                <a:spcPct val="90000"/>
              </a:lnSpc>
            </a:pPr>
            <a:r>
              <a:rPr lang="en-US" sz="2800" u="sng"/>
              <a:t>Bi</a:t>
            </a:r>
            <a:r>
              <a:rPr lang="en-US" sz="2800"/>
              <a:t>nary</a:t>
            </a:r>
            <a:br>
              <a:rPr lang="en-US" sz="2800"/>
            </a:br>
            <a:r>
              <a:rPr lang="en-US" sz="2800"/>
              <a:t>Two possible values: 0 or 1</a:t>
            </a:r>
          </a:p>
        </p:txBody>
      </p:sp>
      <p:sp>
        <p:nvSpPr>
          <p:cNvPr id="9" name="Content Placeholder 8">
            <a:extLst>
              <a:ext uri="{FF2B5EF4-FFF2-40B4-BE49-F238E27FC236}">
                <a16:creationId xmlns:a16="http://schemas.microsoft.com/office/drawing/2014/main" id="{129EEF41-1C3A-AC3B-30E3-055D196E2DAE}"/>
              </a:ext>
            </a:extLst>
          </p:cNvPr>
          <p:cNvSpPr>
            <a:spLocks noGrp="1"/>
          </p:cNvSpPr>
          <p:nvPr>
            <p:ph sz="half" idx="2"/>
          </p:nvPr>
        </p:nvSpPr>
        <p:spPr>
          <a:xfrm>
            <a:off x="685167" y="2160589"/>
            <a:ext cx="3720916" cy="3560733"/>
          </a:xfrm>
        </p:spPr>
        <p:txBody>
          <a:bodyPr vert="horz" lIns="91440" tIns="45720" rIns="91440" bIns="45720" rtlCol="0">
            <a:normAutofit/>
          </a:bodyPr>
          <a:lstStyle/>
          <a:p>
            <a:r>
              <a:rPr lang="en-US" dirty="0"/>
              <a:t>Braille letters use six raised or unraised bumps</a:t>
            </a:r>
          </a:p>
          <a:p>
            <a:r>
              <a:rPr lang="en-US" dirty="0"/>
              <a:t>This gives 2</a:t>
            </a:r>
            <a:r>
              <a:rPr lang="en-US" baseline="30000" dirty="0"/>
              <a:t>6</a:t>
            </a:r>
            <a:r>
              <a:rPr lang="en-US" dirty="0"/>
              <a:t> = 64 possibilities </a:t>
            </a:r>
          </a:p>
          <a:p>
            <a:r>
              <a:rPr lang="en-US" dirty="0"/>
              <a:t>100000 —&gt; a</a:t>
            </a:r>
          </a:p>
        </p:txBody>
      </p:sp>
      <p:pic>
        <p:nvPicPr>
          <p:cNvPr id="1026" name="Picture 2" descr="Transcription example of the &quot;braille&quot; word. Each braille cell has six... |  Download Scientific Diagram">
            <a:extLst>
              <a:ext uri="{FF2B5EF4-FFF2-40B4-BE49-F238E27FC236}">
                <a16:creationId xmlns:a16="http://schemas.microsoft.com/office/drawing/2014/main" id="{D3914BFA-42E5-947C-92B8-654360AA4DC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654035" y="1072448"/>
            <a:ext cx="4602747" cy="420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04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FA11D4C1-E302-B6B0-8E83-9813D72050B6}"/>
              </a:ext>
            </a:extLst>
          </p:cNvPr>
          <p:cNvSpPr>
            <a:spLocks noGrp="1"/>
          </p:cNvSpPr>
          <p:nvPr>
            <p:ph type="title"/>
          </p:nvPr>
        </p:nvSpPr>
        <p:spPr>
          <a:xfrm>
            <a:off x="6090445" y="609600"/>
            <a:ext cx="3183556" cy="1320800"/>
          </a:xfrm>
        </p:spPr>
        <p:txBody>
          <a:bodyPr vert="horz" lIns="91440" tIns="45720" rIns="91440" bIns="45720" rtlCol="0" anchor="ctr">
            <a:normAutofit/>
          </a:bodyPr>
          <a:lstStyle/>
          <a:p>
            <a:pPr>
              <a:lnSpc>
                <a:spcPct val="90000"/>
              </a:lnSpc>
            </a:pPr>
            <a:r>
              <a:rPr lang="en-US" sz="2800"/>
              <a:t>What if we’re using a microcontroller</a:t>
            </a:r>
          </a:p>
        </p:txBody>
      </p:sp>
      <p:sp>
        <p:nvSpPr>
          <p:cNvPr id="4" name="Content Placeholder 3">
            <a:extLst>
              <a:ext uri="{FF2B5EF4-FFF2-40B4-BE49-F238E27FC236}">
                <a16:creationId xmlns:a16="http://schemas.microsoft.com/office/drawing/2014/main" id="{CFB1DADF-CA4A-4AA1-F377-BFF0BE428C32}"/>
              </a:ext>
            </a:extLst>
          </p:cNvPr>
          <p:cNvSpPr>
            <a:spLocks noGrp="1"/>
          </p:cNvSpPr>
          <p:nvPr>
            <p:ph sz="half" idx="2"/>
          </p:nvPr>
        </p:nvSpPr>
        <p:spPr>
          <a:xfrm>
            <a:off x="6094410" y="2160589"/>
            <a:ext cx="3176589" cy="3880773"/>
          </a:xfrm>
        </p:spPr>
        <p:txBody>
          <a:bodyPr vert="horz" lIns="91440" tIns="45720" rIns="91440" bIns="45720" rtlCol="0">
            <a:normAutofit/>
          </a:bodyPr>
          <a:lstStyle/>
          <a:p>
            <a:r>
              <a:rPr lang="en-US" dirty="0"/>
              <a:t>HIGH = 1</a:t>
            </a:r>
          </a:p>
          <a:p>
            <a:r>
              <a:rPr lang="en-US" dirty="0"/>
              <a:t>LOW = 1</a:t>
            </a:r>
          </a:p>
          <a:p>
            <a:r>
              <a:rPr lang="en-US" dirty="0"/>
              <a:t>That’s good for one or two bits; what if we want to transmit large numbers?</a:t>
            </a:r>
          </a:p>
        </p:txBody>
      </p:sp>
      <p:pic>
        <p:nvPicPr>
          <p:cNvPr id="5" name="Content Placeholder 4">
            <a:extLst>
              <a:ext uri="{FF2B5EF4-FFF2-40B4-BE49-F238E27FC236}">
                <a16:creationId xmlns:a16="http://schemas.microsoft.com/office/drawing/2014/main" id="{55476A27-BD20-5E14-773F-07D4641BFB94}"/>
              </a:ext>
            </a:extLst>
          </p:cNvPr>
          <p:cNvPicPr>
            <a:picLocks noGrp="1" noChangeAspect="1"/>
          </p:cNvPicPr>
          <p:nvPr>
            <p:ph sz="half" idx="1"/>
          </p:nvPr>
        </p:nvPicPr>
        <p:blipFill>
          <a:blip r:embed="rId2"/>
          <a:stretch>
            <a:fillRect/>
          </a:stretch>
        </p:blipFill>
        <p:spPr>
          <a:xfrm>
            <a:off x="799814" y="891686"/>
            <a:ext cx="5062993" cy="5062993"/>
          </a:xfrm>
          <a:prstGeom prst="rect">
            <a:avLst/>
          </a:prstGeom>
        </p:spPr>
      </p:pic>
      <p:cxnSp>
        <p:nvCxnSpPr>
          <p:cNvPr id="7" name="Straight Arrow Connector 6">
            <a:extLst>
              <a:ext uri="{FF2B5EF4-FFF2-40B4-BE49-F238E27FC236}">
                <a16:creationId xmlns:a16="http://schemas.microsoft.com/office/drawing/2014/main" id="{B7E2B05F-F7EB-CA04-96DE-654049D5FAA1}"/>
              </a:ext>
            </a:extLst>
          </p:cNvPr>
          <p:cNvCxnSpPr/>
          <p:nvPr/>
        </p:nvCxnSpPr>
        <p:spPr>
          <a:xfrm flipH="1" flipV="1">
            <a:off x="4784651" y="2264735"/>
            <a:ext cx="1305794" cy="85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1D8330-54DF-0079-0D84-830FC18E034F}"/>
              </a:ext>
            </a:extLst>
          </p:cNvPr>
          <p:cNvCxnSpPr>
            <a:cxnSpLocks/>
          </p:cNvCxnSpPr>
          <p:nvPr/>
        </p:nvCxnSpPr>
        <p:spPr>
          <a:xfrm flipH="1">
            <a:off x="4614530" y="2764465"/>
            <a:ext cx="1475915" cy="1105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375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e32bd2a-1ccd-49c1-a814-de8553946415}" enabled="1" method="Standard" siteId="{22136781-9753-4c75-af28-68a078871ebf}" contentBits="0" removed="0"/>
</clbl:labelList>
</file>

<file path=docProps/app.xml><?xml version="1.0" encoding="utf-8"?>
<Properties xmlns="http://schemas.openxmlformats.org/officeDocument/2006/extended-properties" xmlns:vt="http://schemas.openxmlformats.org/officeDocument/2006/docPropsVTypes">
  <Template>{7868AD6E-CAC0-3943-9D4B-686B492674D5}tf10001060</Template>
  <TotalTime>2658</TotalTime>
  <Words>1280</Words>
  <Application>Microsoft Macintosh PowerPoint</Application>
  <PresentationFormat>Widescreen</PresentationFormat>
  <Paragraphs>125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Trebuchet MS</vt:lpstr>
      <vt:lpstr>Wingdings 3</vt:lpstr>
      <vt:lpstr>Facet</vt:lpstr>
      <vt:lpstr>OCN 479-001</vt:lpstr>
      <vt:lpstr>Today’s topics</vt:lpstr>
      <vt:lpstr>Sensor  Communications</vt:lpstr>
      <vt:lpstr>Analog vs. Digital</vt:lpstr>
      <vt:lpstr>Steinhart–Hart Equation</vt:lpstr>
      <vt:lpstr>Analog vs. Digital</vt:lpstr>
      <vt:lpstr>Binary Two possible values: 0 or 1</vt:lpstr>
      <vt:lpstr>Binary Two possible values: 0 or 1</vt:lpstr>
      <vt:lpstr>What if we’re using a microcontroller</vt:lpstr>
      <vt:lpstr>Particle Argon “pinout”</vt:lpstr>
      <vt:lpstr>What if we want to transmit large numbers? Option 1: parallel</vt:lpstr>
      <vt:lpstr>What if we want to transmit large numbers? Option 1: parallel</vt:lpstr>
      <vt:lpstr>Option 2: Serial</vt:lpstr>
      <vt:lpstr>Option 2: Serial</vt:lpstr>
      <vt:lpstr>Option 2: Serial</vt:lpstr>
      <vt:lpstr>Serial wins, but different flavors</vt:lpstr>
      <vt:lpstr>Serial wins, but different flavors</vt:lpstr>
      <vt:lpstr>Serial: two more challenges 1. What if we want two-way comms? </vt:lpstr>
      <vt:lpstr>Serial: two more challenges 2. What if we want multiple sensors connected?</vt:lpstr>
      <vt:lpstr>Digital (serial) comms gives us a bunch of 0s and 1s: what next?</vt:lpstr>
      <vt:lpstr>Particle Argon “pinout”</vt:lpstr>
      <vt:lpstr>Analog vs. Digital</vt:lpstr>
      <vt:lpstr>Combining the two: analog + digital</vt:lpstr>
      <vt:lpstr>A final plea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OCN 150-801</dc:title>
  <dc:creator>Bresnahan, Philip  J.</dc:creator>
  <cp:lastModifiedBy>Bresnahan, Philip  J.</cp:lastModifiedBy>
  <cp:revision>88</cp:revision>
  <cp:lastPrinted>2020-08-18T14:15:45Z</cp:lastPrinted>
  <dcterms:created xsi:type="dcterms:W3CDTF">2020-08-17T21:29:48Z</dcterms:created>
  <dcterms:modified xsi:type="dcterms:W3CDTF">2024-10-06T18:07:00Z</dcterms:modified>
</cp:coreProperties>
</file>